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mp4" ContentType="video/mp4"/>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4" r:id="rId3"/>
  </p:sldMasterIdLst>
  <p:notesMasterIdLst>
    <p:notesMasterId r:id="rId27"/>
  </p:notesMasterIdLst>
  <p:sldIdLst>
    <p:sldId id="281" r:id="rId4"/>
    <p:sldId id="282" r:id="rId5"/>
    <p:sldId id="283" r:id="rId6"/>
    <p:sldId id="256" r:id="rId7"/>
    <p:sldId id="284" r:id="rId8"/>
    <p:sldId id="264" r:id="rId9"/>
    <p:sldId id="266" r:id="rId10"/>
    <p:sldId id="257" r:id="rId11"/>
    <p:sldId id="259" r:id="rId12"/>
    <p:sldId id="260" r:id="rId13"/>
    <p:sldId id="265" r:id="rId14"/>
    <p:sldId id="268" r:id="rId15"/>
    <p:sldId id="288" r:id="rId16"/>
    <p:sldId id="276" r:id="rId17"/>
    <p:sldId id="279" r:id="rId18"/>
    <p:sldId id="271" r:id="rId19"/>
    <p:sldId id="277" r:id="rId20"/>
    <p:sldId id="280" r:id="rId21"/>
    <p:sldId id="286" r:id="rId22"/>
    <p:sldId id="272" r:id="rId23"/>
    <p:sldId id="273" r:id="rId24"/>
    <p:sldId id="269" r:id="rId25"/>
    <p:sldId id="28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1" autoAdjust="0"/>
    <p:restoredTop sz="84050" autoAdjust="0"/>
  </p:normalViewPr>
  <p:slideViewPr>
    <p:cSldViewPr>
      <p:cViewPr>
        <p:scale>
          <a:sx n="60" d="100"/>
          <a:sy n="60" d="100"/>
        </p:scale>
        <p:origin x="-109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DAC89-A7CE-4C38-9C60-6186B9D4ABD9}" type="datetimeFigureOut">
              <a:rPr lang="en-US" smtClean="0"/>
              <a:pPr/>
              <a:t>8/9/2016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357978-045A-4D19-B7E4-8688776867DA}" type="slidenum">
              <a:rPr lang="en-US" smtClean="0"/>
              <a:pPr/>
              <a:t>‹#›</a:t>
            </a:fld>
            <a:endParaRPr lang="en-US"/>
          </a:p>
        </p:txBody>
      </p:sp>
    </p:spTree>
    <p:extLst>
      <p:ext uri="{BB962C8B-B14F-4D97-AF65-F5344CB8AC3E}">
        <p14:creationId xmlns:p14="http://schemas.microsoft.com/office/powerpoint/2010/main" xmlns="" val="1585139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তৃতীয়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51ECC7-9C22-4933-8CB6-6BD1DD7B4E0A}" type="slidenum">
              <a:rPr lang="en-US" smtClean="0"/>
              <a:pPr/>
              <a:t>14</a:t>
            </a:fld>
            <a:endParaRPr lang="en-US"/>
          </a:p>
        </p:txBody>
      </p:sp>
    </p:spTree>
    <p:extLst>
      <p:ext uri="{BB962C8B-B14F-4D97-AF65-F5344CB8AC3E}">
        <p14:creationId xmlns:p14="http://schemas.microsoft.com/office/powerpoint/2010/main" xmlns="" val="3049162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তৃতীয়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51ECC7-9C22-4933-8CB6-6BD1DD7B4E0A}" type="slidenum">
              <a:rPr lang="en-US" smtClean="0"/>
              <a:pPr/>
              <a:t>15</a:t>
            </a:fld>
            <a:endParaRPr lang="en-US"/>
          </a:p>
        </p:txBody>
      </p:sp>
    </p:spTree>
    <p:extLst>
      <p:ext uri="{BB962C8B-B14F-4D97-AF65-F5344CB8AC3E}">
        <p14:creationId xmlns:p14="http://schemas.microsoft.com/office/powerpoint/2010/main" xmlns="" val="3049162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a:t>
            </a:r>
            <a:r>
              <a:rPr lang="bn-BD" baseline="0" dirty="0" smtClean="0"/>
              <a:t> পাঠের  তৃতীয় শিখনফল অর্জিত হলো কি-না তা যাচাই করার উদ্দেশ্যে এই স্লাইডটিতে দলগত কাজের ব্যবস্থা করা হয়েছে। </a:t>
            </a:r>
            <a:r>
              <a:rPr lang="bn-BD" sz="1200" kern="1200" baseline="0" dirty="0" smtClean="0">
                <a:solidFill>
                  <a:schemeClr val="tx1"/>
                </a:solidFill>
                <a:latin typeface="+mn-lt"/>
                <a:ea typeface="+mn-ea"/>
                <a:cs typeface="+mn-cs"/>
              </a:rPr>
              <a:t>তবে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চতুর্থ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51ECC7-9C22-4933-8CB6-6BD1DD7B4E0A}" type="slidenum">
              <a:rPr lang="en-US" smtClean="0"/>
              <a:pPr/>
              <a:t>17</a:t>
            </a:fld>
            <a:endParaRPr lang="en-US"/>
          </a:p>
        </p:txBody>
      </p:sp>
    </p:spTree>
    <p:extLst>
      <p:ext uri="{BB962C8B-B14F-4D97-AF65-F5344CB8AC3E}">
        <p14:creationId xmlns:p14="http://schemas.microsoft.com/office/powerpoint/2010/main" xmlns="" val="3049162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চতুর্থ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51ECC7-9C22-4933-8CB6-6BD1DD7B4E0A}" type="slidenum">
              <a:rPr lang="en-US" smtClean="0"/>
              <a:pPr/>
              <a:t>18</a:t>
            </a:fld>
            <a:endParaRPr lang="en-US"/>
          </a:p>
        </p:txBody>
      </p:sp>
    </p:spTree>
    <p:extLst>
      <p:ext uri="{BB962C8B-B14F-4D97-AF65-F5344CB8AC3E}">
        <p14:creationId xmlns:p14="http://schemas.microsoft.com/office/powerpoint/2010/main" xmlns="" val="3049162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চতুর্থ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51ECC7-9C22-4933-8CB6-6BD1DD7B4E0A}" type="slidenum">
              <a:rPr lang="en-US" smtClean="0"/>
              <a:pPr/>
              <a:t>19</a:t>
            </a:fld>
            <a:endParaRPr lang="en-US"/>
          </a:p>
        </p:txBody>
      </p:sp>
    </p:spTree>
    <p:extLst>
      <p:ext uri="{BB962C8B-B14F-4D97-AF65-F5344CB8AC3E}">
        <p14:creationId xmlns:p14="http://schemas.microsoft.com/office/powerpoint/2010/main" xmlns="" val="3049162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পাঠটি সম্পর্কে সার্বিকভাবে জানার জন্য মূল্যায়নের ব্যবস্থা করা যেতে পারে। তবে বিষয় শিক্ষক ইচ্ছে করলে নিজের মত করে অন্য কোনো যুক্তিযুক্ত উপায়ও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3A51ECC7-9C22-4933-8CB6-6BD1DD7B4E0A}" type="slidenum">
              <a:rPr lang="en-US" smtClean="0"/>
              <a:pPr/>
              <a:t>20</a:t>
            </a:fld>
            <a:endParaRPr lang="en-US"/>
          </a:p>
        </p:txBody>
      </p:sp>
    </p:spTree>
    <p:extLst>
      <p:ext uri="{BB962C8B-B14F-4D97-AF65-F5344CB8AC3E}">
        <p14:creationId xmlns:p14="http://schemas.microsoft.com/office/powerpoint/2010/main" xmlns="" val="3509062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B9352B-B185-438B-A59D-754B40EE535A}" type="slidenum">
              <a:rPr lang="en-US" smtClean="0"/>
              <a:pPr/>
              <a:t>22</a:t>
            </a:fld>
            <a:endParaRPr lang="en-US"/>
          </a:p>
        </p:txBody>
      </p:sp>
    </p:spTree>
    <p:extLst>
      <p:ext uri="{BB962C8B-B14F-4D97-AF65-F5344CB8AC3E}">
        <p14:creationId xmlns:p14="http://schemas.microsoft.com/office/powerpoint/2010/main" xmlns="" val="1520462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প্রথম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তবে অর্ধপরিবাহী কাকে বলে তা শিক্ষার্থীদের কাছ থেকে আনার চেষ্টা করাই যুক্তিযুক্ত। বিষয় শিক্ষক অন্য কোন যুক্তিযুক্ত উপায়েও এ কাজটি করতে পারেন।</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C357978-045A-4D19-B7E4-8688776867DA}"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দ্বিতীয়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দ্বিতীয়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দ্বিতীয়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তৃতীয়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তৃতীয়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B7486A-5C03-4F30-95C9-F72C858CBAF2}"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4DE4C-5598-4805-B874-FCAA944137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7486A-5C03-4F30-95C9-F72C858CBAF2}"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4DE4C-5598-4805-B874-FCAA944137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7486A-5C03-4F30-95C9-F72C858CBAF2}"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4DE4C-5598-4805-B874-FCAA9441372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06A1E-F21B-4FA9-9973-FCD62CB11FEC}" type="datetimeFigureOut">
              <a:rPr lang="en-US" smtClean="0">
                <a:solidFill>
                  <a:prstClr val="black">
                    <a:tint val="75000"/>
                  </a:prstClr>
                </a:solidFill>
              </a:rPr>
              <a:pPr/>
              <a:t>8/9/2016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F5EC0B-EF80-4C70-9E42-602303F8102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06A1E-F21B-4FA9-9973-FCD62CB11FEC}" type="datetimeFigureOut">
              <a:rPr lang="en-US" smtClean="0">
                <a:solidFill>
                  <a:prstClr val="black">
                    <a:tint val="75000"/>
                  </a:prstClr>
                </a:solidFill>
              </a:rPr>
              <a:pPr/>
              <a:t>8/9/2016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F5EC0B-EF80-4C70-9E42-602303F8102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7486A-5C03-4F30-95C9-F72C858CBAF2}"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4DE4C-5598-4805-B874-FCAA944137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B7486A-5C03-4F30-95C9-F72C858CBAF2}"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4DE4C-5598-4805-B874-FCAA944137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B7486A-5C03-4F30-95C9-F72C858CBAF2}"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4DE4C-5598-4805-B874-FCAA944137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B7486A-5C03-4F30-95C9-F72C858CBAF2}" type="datetimeFigureOut">
              <a:rPr lang="en-US" smtClean="0"/>
              <a:pPr/>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B4DE4C-5598-4805-B874-FCAA944137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B7486A-5C03-4F30-95C9-F72C858CBAF2}" type="datetimeFigureOut">
              <a:rPr lang="en-US" smtClean="0"/>
              <a:pPr/>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B4DE4C-5598-4805-B874-FCAA944137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7486A-5C03-4F30-95C9-F72C858CBAF2}" type="datetimeFigureOut">
              <a:rPr lang="en-US" smtClean="0"/>
              <a:pPr/>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B4DE4C-5598-4805-B874-FCAA944137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7486A-5C03-4F30-95C9-F72C858CBAF2}"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4DE4C-5598-4805-B874-FCAA944137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7486A-5C03-4F30-95C9-F72C858CBAF2}"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4DE4C-5598-4805-B874-FCAA944137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7486A-5C03-4F30-95C9-F72C858CBAF2}" type="datetimeFigureOut">
              <a:rPr lang="en-US" smtClean="0"/>
              <a:pPr/>
              <a:t>8/9/2016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4DE4C-5598-4805-B874-FCAA944137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06A1E-F21B-4FA9-9973-FCD62CB11FEC}" type="datetimeFigureOut">
              <a:rPr lang="en-US" smtClean="0">
                <a:solidFill>
                  <a:prstClr val="black">
                    <a:tint val="75000"/>
                  </a:prstClr>
                </a:solidFill>
              </a:rPr>
              <a:pPr/>
              <a:t>8/9/2016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5EC0B-EF80-4C70-9E42-602303F8102D}"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06A1E-F21B-4FA9-9973-FCD62CB11FEC}" type="datetimeFigureOut">
              <a:rPr lang="en-US" smtClean="0">
                <a:solidFill>
                  <a:prstClr val="black">
                    <a:tint val="75000"/>
                  </a:prstClr>
                </a:solidFill>
              </a:rPr>
              <a:pPr/>
              <a:t>8/9/2016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5EC0B-EF80-4C70-9E42-602303F8102D}"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1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7.gif"/><Relationship Id="rId3" Type="http://schemas.openxmlformats.org/officeDocument/2006/relationships/image" Target="../media/image32.png"/><Relationship Id="rId7" Type="http://schemas.openxmlformats.org/officeDocument/2006/relationships/image" Target="../media/image36.gi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4.gif"/><Relationship Id="rId5" Type="http://schemas.openxmlformats.org/officeDocument/2006/relationships/image" Target="../media/image11.gif"/><Relationship Id="rId4" Type="http://schemas.openxmlformats.org/officeDocument/2006/relationships/image" Target="../media/image43.png"/><Relationship Id="rId9"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ideo" Target="../media/media1.mp4"/><Relationship Id="rId6" Type="http://schemas.openxmlformats.org/officeDocument/2006/relationships/image" Target="../media/image48.png"/><Relationship Id="rId5" Type="http://schemas.microsoft.com/office/2007/relationships/media" Target="../media/media1.mp4"/><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2.png"/><Relationship Id="rId7"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jpeg"/><Relationship Id="rId2" Type="http://schemas.openxmlformats.org/officeDocument/2006/relationships/image" Target="../media/image7.gif"/><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gif"/><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gif"/><Relationship Id="rId10" Type="http://schemas.openxmlformats.org/officeDocument/2006/relationships/image" Target="../media/image21.jpeg"/><Relationship Id="rId4" Type="http://schemas.openxmlformats.org/officeDocument/2006/relationships/image" Target="../media/image15.gif"/><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package" Target="../embeddings/Microsoft_PowerPoint_Presentation1.pptx"/><Relationship Id="rId5" Type="http://schemas.openxmlformats.org/officeDocument/2006/relationships/image" Target="../media/image27.png"/><Relationship Id="rId4"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447800" y="914400"/>
            <a:ext cx="5341527"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bn-BD" sz="3200" dirty="0" smtClean="0">
                <a:solidFill>
                  <a:prstClr val="white"/>
                </a:solidFill>
                <a:latin typeface="NikoshBAN" pitchFamily="2" charset="0"/>
                <a:cs typeface="NikoshBAN" pitchFamily="2" charset="0"/>
              </a:rPr>
              <a:t>এই স্লাইডটি সম্মানিত শিক্ষকবৃন্দের জন্য। </a:t>
            </a:r>
          </a:p>
          <a:p>
            <a:r>
              <a:rPr lang="bn-BD" sz="3200" dirty="0" smtClean="0">
                <a:solidFill>
                  <a:prstClr val="white"/>
                </a:solidFill>
                <a:latin typeface="NikoshBAN" pitchFamily="2" charset="0"/>
                <a:cs typeface="NikoshBAN" pitchFamily="2" charset="0"/>
              </a:rPr>
              <a:t> তাই স্লাইডটি হাইড করে রাখা হয়েছে। </a:t>
            </a:r>
            <a:endParaRPr lang="en-US" sz="3200" dirty="0">
              <a:solidFill>
                <a:prstClr val="white"/>
              </a:solidFill>
              <a:latin typeface="NikoshBAN" pitchFamily="2" charset="0"/>
              <a:cs typeface="NikoshBAN" pitchFamily="2" charset="0"/>
            </a:endParaRPr>
          </a:p>
        </p:txBody>
      </p:sp>
      <p:sp>
        <p:nvSpPr>
          <p:cNvPr id="3" name="TextBox 2"/>
          <p:cNvSpPr txBox="1"/>
          <p:nvPr/>
        </p:nvSpPr>
        <p:spPr>
          <a:xfrm>
            <a:off x="256401" y="2895600"/>
            <a:ext cx="8582799" cy="240065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000" dirty="0" smtClean="0">
                <a:solidFill>
                  <a:prstClr val="black"/>
                </a:solidFill>
                <a:latin typeface="NikoshBAN" pitchFamily="2" charset="0"/>
                <a:cs typeface="NikoshBAN" pitchFamily="2" charset="0"/>
              </a:rPr>
              <a:t>এই পাঠটি শ্রেণিকক্ষে উপস্থাপনের সময় প্রয়োজনীয় পরামর্শ প্রতিটি</a:t>
            </a:r>
          </a:p>
          <a:p>
            <a:r>
              <a:rPr lang="bn-BD" sz="3000" dirty="0" smtClean="0">
                <a:solidFill>
                  <a:prstClr val="black"/>
                </a:solidFill>
                <a:latin typeface="NikoshBAN" pitchFamily="2" charset="0"/>
                <a:cs typeface="NikoshBAN" pitchFamily="2" charset="0"/>
              </a:rPr>
              <a:t>স্লাইডের নিচে অর্থাৎ </a:t>
            </a:r>
            <a:r>
              <a:rPr lang="en-US" sz="3000" dirty="0" smtClean="0">
                <a:solidFill>
                  <a:prstClr val="black"/>
                </a:solidFill>
                <a:latin typeface="NikoshBAN" pitchFamily="2" charset="0"/>
                <a:cs typeface="NikoshBAN" pitchFamily="2" charset="0"/>
              </a:rPr>
              <a:t>Slide Note </a:t>
            </a:r>
            <a:r>
              <a:rPr lang="bn-BD" sz="3000" dirty="0" smtClean="0">
                <a:solidFill>
                  <a:prstClr val="black"/>
                </a:solidFill>
                <a:latin typeface="NikoshBAN" pitchFamily="2" charset="0"/>
                <a:cs typeface="NikoshBAN" pitchFamily="2" charset="0"/>
              </a:rPr>
              <a:t>এ সংযোজন করা হয়েছে</a:t>
            </a:r>
            <a:r>
              <a:rPr lang="en-US" sz="3000" dirty="0" smtClean="0">
                <a:solidFill>
                  <a:prstClr val="black"/>
                </a:solidFill>
                <a:latin typeface="NikoshBAN" pitchFamily="2" charset="0"/>
                <a:cs typeface="NikoshBAN" pitchFamily="2" charset="0"/>
              </a:rPr>
              <a:t> </a:t>
            </a:r>
            <a:endParaRPr lang="bn-BD" sz="3000" dirty="0" smtClean="0">
              <a:solidFill>
                <a:prstClr val="black"/>
              </a:solidFill>
              <a:latin typeface="NikoshBAN" pitchFamily="2" charset="0"/>
              <a:cs typeface="NikoshBAN" pitchFamily="2" charset="0"/>
            </a:endParaRPr>
          </a:p>
          <a:p>
            <a:r>
              <a:rPr lang="bn-BD" sz="3000" dirty="0" smtClean="0">
                <a:solidFill>
                  <a:prstClr val="black"/>
                </a:solidFill>
                <a:latin typeface="NikoshBAN" pitchFamily="2" charset="0"/>
                <a:cs typeface="NikoshBAN" pitchFamily="2" charset="0"/>
              </a:rPr>
              <a:t>যাতে শ্রেণিকার্যক্রম শিক্ষার্থীদের সক্রিয় </a:t>
            </a:r>
            <a:r>
              <a:rPr lang="bn-BD" sz="3000" dirty="0" smtClean="0">
                <a:solidFill>
                  <a:prstClr val="black"/>
                </a:solidFill>
                <a:latin typeface="NikoshBAN" pitchFamily="2" charset="0"/>
                <a:cs typeface="NikoshBAN" pitchFamily="2" charset="0"/>
              </a:rPr>
              <a:t>অংশগ্রহণে </a:t>
            </a:r>
            <a:r>
              <a:rPr lang="bn-BD" sz="3000" dirty="0" smtClean="0">
                <a:solidFill>
                  <a:prstClr val="black"/>
                </a:solidFill>
                <a:latin typeface="NikoshBAN" pitchFamily="2" charset="0"/>
                <a:cs typeface="NikoshBAN" pitchFamily="2" charset="0"/>
              </a:rPr>
              <a:t>পাঠটি শিক্ষার্থীকেন্দ্রিক</a:t>
            </a:r>
          </a:p>
          <a:p>
            <a:r>
              <a:rPr lang="bn-BD" sz="3000" dirty="0" smtClean="0">
                <a:solidFill>
                  <a:prstClr val="black"/>
                </a:solidFill>
                <a:latin typeface="NikoshBAN" pitchFamily="2" charset="0"/>
                <a:cs typeface="NikoshBAN" pitchFamily="2" charset="0"/>
              </a:rPr>
              <a:t> হয়। আশা করি সম্মানিত শিক্ষকগণ পাঠটি উপস্থাপনের পূর্বে  উল্লেখিত</a:t>
            </a:r>
          </a:p>
          <a:p>
            <a:r>
              <a:rPr lang="bn-BD" sz="3000" dirty="0" smtClean="0">
                <a:solidFill>
                  <a:prstClr val="black"/>
                </a:solidFill>
                <a:latin typeface="NikoshBAN" pitchFamily="2" charset="0"/>
                <a:cs typeface="NikoshBAN" pitchFamily="2" charset="0"/>
              </a:rPr>
              <a:t> </a:t>
            </a:r>
            <a:r>
              <a:rPr lang="en-US" sz="3000" dirty="0" smtClean="0">
                <a:solidFill>
                  <a:prstClr val="black"/>
                </a:solidFill>
                <a:latin typeface="NikoshBAN" pitchFamily="2" charset="0"/>
                <a:cs typeface="NikoshBAN" pitchFamily="2" charset="0"/>
              </a:rPr>
              <a:t>Note </a:t>
            </a:r>
            <a:r>
              <a:rPr lang="bn-BD" sz="3000" dirty="0" smtClean="0">
                <a:solidFill>
                  <a:prstClr val="black"/>
                </a:solidFill>
                <a:latin typeface="NikoshBAN" pitchFamily="2" charset="0"/>
                <a:cs typeface="NikoshBAN" pitchFamily="2" charset="0"/>
              </a:rPr>
              <a:t>দেখে নেবেন</a:t>
            </a:r>
            <a:r>
              <a:rPr lang="en-US" sz="3000" dirty="0" smtClean="0">
                <a:solidFill>
                  <a:prstClr val="black"/>
                </a:solidFill>
                <a:latin typeface="NikoshBAN" pitchFamily="2" charset="0"/>
                <a:cs typeface="NikoshBAN" pitchFamily="2" charset="0"/>
              </a:rPr>
              <a:t> </a:t>
            </a:r>
            <a:r>
              <a:rPr lang="bn-BD" sz="3000" dirty="0" smtClean="0">
                <a:solidFill>
                  <a:prstClr val="black"/>
                </a:solidFill>
                <a:latin typeface="NikoshBAN" pitchFamily="2" charset="0"/>
                <a:cs typeface="NikoshBAN" pitchFamily="2" charset="0"/>
              </a:rPr>
              <a:t>এবং </a:t>
            </a:r>
            <a:r>
              <a:rPr lang="en-US" sz="3000" dirty="0" smtClean="0">
                <a:solidFill>
                  <a:prstClr val="black"/>
                </a:solidFill>
                <a:latin typeface="NikoshBAN" pitchFamily="2" charset="0"/>
                <a:cs typeface="NikoshBAN" pitchFamily="2" charset="0"/>
              </a:rPr>
              <a:t>F</a:t>
            </a:r>
            <a:r>
              <a:rPr lang="en-US" sz="3000" dirty="0" smtClean="0">
                <a:solidFill>
                  <a:prstClr val="black"/>
                </a:solidFill>
                <a:latin typeface="Times New Roman" pitchFamily="18" charset="0"/>
                <a:cs typeface="Times New Roman" pitchFamily="18" charset="0"/>
              </a:rPr>
              <a:t>5 </a:t>
            </a:r>
            <a:r>
              <a:rPr lang="bn-BD" sz="3000" dirty="0" smtClean="0">
                <a:solidFill>
                  <a:prstClr val="black"/>
                </a:solidFill>
                <a:latin typeface="NikoshBAN" pitchFamily="2" charset="0"/>
                <a:cs typeface="NikoshBAN" pitchFamily="2" charset="0"/>
              </a:rPr>
              <a:t>চেপে উপস্থাপন শুরু করতে পারেন।</a:t>
            </a:r>
            <a:endParaRPr lang="en-US" sz="3000" dirty="0">
              <a:solidFill>
                <a:prstClr val="black"/>
              </a:solidFill>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Frame 478"/>
          <p:cNvSpPr/>
          <p:nvPr/>
        </p:nvSpPr>
        <p:spPr>
          <a:xfrm>
            <a:off x="0" y="11373"/>
            <a:ext cx="9144000" cy="6858000"/>
          </a:xfrm>
          <a:prstGeom prst="frame">
            <a:avLst>
              <a:gd name="adj1" fmla="val 1979"/>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66" name="Group 665"/>
          <p:cNvGrpSpPr/>
          <p:nvPr/>
        </p:nvGrpSpPr>
        <p:grpSpPr>
          <a:xfrm>
            <a:off x="638488" y="1374784"/>
            <a:ext cx="3933512" cy="3654416"/>
            <a:chOff x="4544704" y="672152"/>
            <a:chExt cx="3933512" cy="3654416"/>
          </a:xfrm>
        </p:grpSpPr>
        <p:grpSp>
          <p:nvGrpSpPr>
            <p:cNvPr id="667" name="Group 167"/>
            <p:cNvGrpSpPr/>
            <p:nvPr/>
          </p:nvGrpSpPr>
          <p:grpSpPr>
            <a:xfrm>
              <a:off x="6082422" y="2021963"/>
              <a:ext cx="908928" cy="882974"/>
              <a:chOff x="5853822" y="2362200"/>
              <a:chExt cx="908928" cy="882974"/>
            </a:xfrm>
          </p:grpSpPr>
          <p:sp>
            <p:nvSpPr>
              <p:cNvPr id="741" name="TextBox 740"/>
              <p:cNvSpPr txBox="1"/>
              <p:nvPr/>
            </p:nvSpPr>
            <p:spPr>
              <a:xfrm>
                <a:off x="6096000" y="2590800"/>
                <a:ext cx="458780" cy="461665"/>
              </a:xfrm>
              <a:prstGeom prst="rect">
                <a:avLst/>
              </a:prstGeom>
              <a:noFill/>
            </p:spPr>
            <p:txBody>
              <a:bodyPr wrap="none" rtlCol="0">
                <a:spAutoFit/>
              </a:bodyPr>
              <a:lstStyle/>
              <a:p>
                <a:r>
                  <a:rPr lang="en-US" sz="2400" dirty="0" smtClean="0">
                    <a:latin typeface="Arial" pitchFamily="34" charset="0"/>
                    <a:cs typeface="Arial" pitchFamily="34" charset="0"/>
                  </a:rPr>
                  <a:t>Si</a:t>
                </a:r>
                <a:endParaRPr lang="en-US" sz="2400" dirty="0">
                  <a:latin typeface="Arial" pitchFamily="34" charset="0"/>
                  <a:cs typeface="Arial" pitchFamily="34" charset="0"/>
                </a:endParaRPr>
              </a:p>
            </p:txBody>
          </p:sp>
          <p:sp>
            <p:nvSpPr>
              <p:cNvPr id="742" name="Oval 96"/>
              <p:cNvSpPr/>
              <p:nvPr/>
            </p:nvSpPr>
            <p:spPr>
              <a:xfrm>
                <a:off x="5947775" y="24465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Oval 97"/>
              <p:cNvSpPr/>
              <p:nvPr/>
            </p:nvSpPr>
            <p:spPr>
              <a:xfrm flipH="1">
                <a:off x="6158622" y="23622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Oval 98"/>
              <p:cNvSpPr/>
              <p:nvPr/>
            </p:nvSpPr>
            <p:spPr>
              <a:xfrm flipH="1">
                <a:off x="6096000" y="306729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Oval 744"/>
              <p:cNvSpPr/>
              <p:nvPr/>
            </p:nvSpPr>
            <p:spPr>
              <a:xfrm flipH="1">
                <a:off x="6584873" y="25908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6" name="Oval 745"/>
              <p:cNvSpPr/>
              <p:nvPr/>
            </p:nvSpPr>
            <p:spPr>
              <a:xfrm flipH="1">
                <a:off x="5853822" y="26475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8" name="Group 161"/>
            <p:cNvGrpSpPr/>
            <p:nvPr/>
          </p:nvGrpSpPr>
          <p:grpSpPr>
            <a:xfrm>
              <a:off x="6082422" y="810126"/>
              <a:ext cx="927978" cy="882974"/>
              <a:chOff x="5853822" y="1174426"/>
              <a:chExt cx="927978" cy="882974"/>
            </a:xfrm>
          </p:grpSpPr>
          <p:grpSp>
            <p:nvGrpSpPr>
              <p:cNvPr id="734" name="Group 156"/>
              <p:cNvGrpSpPr/>
              <p:nvPr/>
            </p:nvGrpSpPr>
            <p:grpSpPr>
              <a:xfrm>
                <a:off x="5853822" y="1174426"/>
                <a:ext cx="927978" cy="882974"/>
                <a:chOff x="5410200" y="914400"/>
                <a:chExt cx="927978" cy="882974"/>
              </a:xfrm>
            </p:grpSpPr>
            <p:sp>
              <p:nvSpPr>
                <p:cNvPr id="736" name="Oval 735"/>
                <p:cNvSpPr/>
                <p:nvPr/>
              </p:nvSpPr>
              <p:spPr>
                <a:xfrm>
                  <a:off x="5504153" y="9987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p:nvPr/>
              </p:nvSpPr>
              <p:spPr>
                <a:xfrm flipH="1">
                  <a:off x="5770456" y="9144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Oval 737"/>
                <p:cNvSpPr/>
                <p:nvPr/>
              </p:nvSpPr>
              <p:spPr>
                <a:xfrm flipH="1">
                  <a:off x="5844132" y="161949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38"/>
                <p:cNvSpPr/>
                <p:nvPr/>
              </p:nvSpPr>
              <p:spPr>
                <a:xfrm flipH="1">
                  <a:off x="6160301" y="1231973"/>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0" name="Oval 739"/>
                <p:cNvSpPr/>
                <p:nvPr/>
              </p:nvSpPr>
              <p:spPr>
                <a:xfrm flipH="1">
                  <a:off x="5410200" y="11997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5" name="TextBox 734"/>
              <p:cNvSpPr txBox="1"/>
              <p:nvPr/>
            </p:nvSpPr>
            <p:spPr>
              <a:xfrm>
                <a:off x="6096000" y="1371600"/>
                <a:ext cx="458780" cy="461665"/>
              </a:xfrm>
              <a:prstGeom prst="rect">
                <a:avLst/>
              </a:prstGeom>
              <a:noFill/>
            </p:spPr>
            <p:txBody>
              <a:bodyPr wrap="none" rtlCol="0">
                <a:spAutoFit/>
              </a:bodyPr>
              <a:lstStyle/>
              <a:p>
                <a:r>
                  <a:rPr lang="en-US" sz="2400" dirty="0" smtClean="0">
                    <a:latin typeface="Arial" pitchFamily="34" charset="0"/>
                    <a:cs typeface="Arial" pitchFamily="34" charset="0"/>
                  </a:rPr>
                  <a:t>Si</a:t>
                </a:r>
                <a:endParaRPr lang="en-US" sz="2400" dirty="0">
                  <a:latin typeface="Arial" pitchFamily="34" charset="0"/>
                  <a:cs typeface="Arial" pitchFamily="34" charset="0"/>
                </a:endParaRPr>
              </a:p>
            </p:txBody>
          </p:sp>
        </p:grpSp>
        <p:grpSp>
          <p:nvGrpSpPr>
            <p:cNvPr id="669" name="Group 159"/>
            <p:cNvGrpSpPr/>
            <p:nvPr/>
          </p:nvGrpSpPr>
          <p:grpSpPr>
            <a:xfrm>
              <a:off x="4800600" y="2021963"/>
              <a:ext cx="920827" cy="902024"/>
              <a:chOff x="4343400" y="3593776"/>
              <a:chExt cx="920827" cy="902024"/>
            </a:xfrm>
          </p:grpSpPr>
          <p:sp>
            <p:nvSpPr>
              <p:cNvPr id="728" name="Oval 727"/>
              <p:cNvSpPr/>
              <p:nvPr/>
            </p:nvSpPr>
            <p:spPr>
              <a:xfrm>
                <a:off x="4437353" y="3678141"/>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Oval 728"/>
              <p:cNvSpPr/>
              <p:nvPr/>
            </p:nvSpPr>
            <p:spPr>
              <a:xfrm flipH="1">
                <a:off x="4703656" y="3593776"/>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729"/>
              <p:cNvSpPr/>
              <p:nvPr/>
            </p:nvSpPr>
            <p:spPr>
              <a:xfrm flipH="1">
                <a:off x="4739232" y="43179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Oval 730"/>
              <p:cNvSpPr/>
              <p:nvPr/>
            </p:nvSpPr>
            <p:spPr>
              <a:xfrm flipH="1">
                <a:off x="5086350" y="40131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2" name="Oval 731"/>
              <p:cNvSpPr/>
              <p:nvPr/>
            </p:nvSpPr>
            <p:spPr>
              <a:xfrm flipH="1">
                <a:off x="4343400" y="38791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TextBox 732"/>
              <p:cNvSpPr txBox="1"/>
              <p:nvPr/>
            </p:nvSpPr>
            <p:spPr>
              <a:xfrm>
                <a:off x="4572000" y="3810000"/>
                <a:ext cx="458780" cy="461665"/>
              </a:xfrm>
              <a:prstGeom prst="rect">
                <a:avLst/>
              </a:prstGeom>
              <a:noFill/>
            </p:spPr>
            <p:txBody>
              <a:bodyPr wrap="none" rtlCol="0">
                <a:spAutoFit/>
              </a:bodyPr>
              <a:lstStyle/>
              <a:p>
                <a:r>
                  <a:rPr lang="en-US" sz="2400" dirty="0" smtClean="0">
                    <a:latin typeface="Arial" pitchFamily="34" charset="0"/>
                    <a:cs typeface="Arial" pitchFamily="34" charset="0"/>
                  </a:rPr>
                  <a:t>Si</a:t>
                </a:r>
                <a:endParaRPr lang="en-US" sz="2400" dirty="0">
                  <a:latin typeface="Arial" pitchFamily="34" charset="0"/>
                  <a:cs typeface="Arial" pitchFamily="34" charset="0"/>
                </a:endParaRPr>
              </a:p>
            </p:txBody>
          </p:sp>
        </p:grpSp>
        <p:grpSp>
          <p:nvGrpSpPr>
            <p:cNvPr id="670" name="Group 163"/>
            <p:cNvGrpSpPr/>
            <p:nvPr/>
          </p:nvGrpSpPr>
          <p:grpSpPr>
            <a:xfrm>
              <a:off x="6082422" y="3272589"/>
              <a:ext cx="927978" cy="882974"/>
              <a:chOff x="7301622" y="2609850"/>
              <a:chExt cx="927978" cy="882974"/>
            </a:xfrm>
          </p:grpSpPr>
          <p:sp>
            <p:nvSpPr>
              <p:cNvPr id="722" name="Oval 721"/>
              <p:cNvSpPr/>
              <p:nvPr/>
            </p:nvSpPr>
            <p:spPr>
              <a:xfrm>
                <a:off x="7395575" y="26751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flipH="1">
                <a:off x="7765973" y="260985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Oval 723"/>
              <p:cNvSpPr/>
              <p:nvPr/>
            </p:nvSpPr>
            <p:spPr>
              <a:xfrm flipH="1">
                <a:off x="7658100" y="331494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Oval 724"/>
              <p:cNvSpPr/>
              <p:nvPr/>
            </p:nvSpPr>
            <p:spPr>
              <a:xfrm flipH="1">
                <a:off x="8051723" y="2908373"/>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 name="Oval 725"/>
              <p:cNvSpPr/>
              <p:nvPr/>
            </p:nvSpPr>
            <p:spPr>
              <a:xfrm flipH="1">
                <a:off x="7301622" y="28761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TextBox 726"/>
              <p:cNvSpPr txBox="1"/>
              <p:nvPr/>
            </p:nvSpPr>
            <p:spPr>
              <a:xfrm>
                <a:off x="7543800" y="2819400"/>
                <a:ext cx="458780" cy="461665"/>
              </a:xfrm>
              <a:prstGeom prst="rect">
                <a:avLst/>
              </a:prstGeom>
              <a:noFill/>
            </p:spPr>
            <p:txBody>
              <a:bodyPr wrap="none" rtlCol="0">
                <a:spAutoFit/>
              </a:bodyPr>
              <a:lstStyle/>
              <a:p>
                <a:r>
                  <a:rPr lang="en-US" sz="2400" dirty="0" smtClean="0">
                    <a:latin typeface="Arial" pitchFamily="34" charset="0"/>
                    <a:cs typeface="Arial" pitchFamily="34" charset="0"/>
                  </a:rPr>
                  <a:t>Si</a:t>
                </a:r>
                <a:endParaRPr lang="en-US" sz="2400" dirty="0">
                  <a:latin typeface="Arial" pitchFamily="34" charset="0"/>
                  <a:cs typeface="Arial" pitchFamily="34" charset="0"/>
                </a:endParaRPr>
              </a:p>
            </p:txBody>
          </p:sp>
        </p:grpSp>
        <p:grpSp>
          <p:nvGrpSpPr>
            <p:cNvPr id="671" name="Group 166"/>
            <p:cNvGrpSpPr/>
            <p:nvPr/>
          </p:nvGrpSpPr>
          <p:grpSpPr>
            <a:xfrm>
              <a:off x="7320672" y="2021963"/>
              <a:ext cx="908928" cy="902024"/>
              <a:chOff x="7168272" y="1066800"/>
              <a:chExt cx="908928" cy="902024"/>
            </a:xfrm>
          </p:grpSpPr>
          <p:sp>
            <p:nvSpPr>
              <p:cNvPr id="716" name="Oval 715"/>
              <p:cNvSpPr/>
              <p:nvPr/>
            </p:nvSpPr>
            <p:spPr>
              <a:xfrm>
                <a:off x="7243175" y="11511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Oval 716"/>
              <p:cNvSpPr/>
              <p:nvPr/>
            </p:nvSpPr>
            <p:spPr>
              <a:xfrm flipH="1">
                <a:off x="7509478" y="10668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Oval 717"/>
              <p:cNvSpPr/>
              <p:nvPr/>
            </p:nvSpPr>
            <p:spPr>
              <a:xfrm flipH="1">
                <a:off x="7545054" y="179094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flipH="1">
                <a:off x="7899323" y="1384373"/>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0" name="Oval 719"/>
              <p:cNvSpPr/>
              <p:nvPr/>
            </p:nvSpPr>
            <p:spPr>
              <a:xfrm flipH="1">
                <a:off x="7168272" y="148547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TextBox 720"/>
              <p:cNvSpPr txBox="1"/>
              <p:nvPr/>
            </p:nvSpPr>
            <p:spPr>
              <a:xfrm>
                <a:off x="7391400" y="1295400"/>
                <a:ext cx="458780" cy="461665"/>
              </a:xfrm>
              <a:prstGeom prst="rect">
                <a:avLst/>
              </a:prstGeom>
              <a:noFill/>
            </p:spPr>
            <p:txBody>
              <a:bodyPr wrap="none" rtlCol="0">
                <a:spAutoFit/>
              </a:bodyPr>
              <a:lstStyle/>
              <a:p>
                <a:r>
                  <a:rPr lang="en-US" sz="2400" dirty="0" smtClean="0">
                    <a:latin typeface="Arial" pitchFamily="34" charset="0"/>
                    <a:cs typeface="Arial" pitchFamily="34" charset="0"/>
                  </a:rPr>
                  <a:t>Si</a:t>
                </a:r>
                <a:endParaRPr lang="en-US" sz="2400" dirty="0">
                  <a:latin typeface="Arial" pitchFamily="34" charset="0"/>
                  <a:cs typeface="Arial" pitchFamily="34" charset="0"/>
                </a:endParaRPr>
              </a:p>
            </p:txBody>
          </p:sp>
        </p:grpSp>
        <p:sp>
          <p:nvSpPr>
            <p:cNvPr id="672" name="Curved Left Arrow 671"/>
            <p:cNvSpPr/>
            <p:nvPr/>
          </p:nvSpPr>
          <p:spPr>
            <a:xfrm>
              <a:off x="6629400" y="1592837"/>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3" name="Curved Left Arrow 672"/>
            <p:cNvSpPr/>
            <p:nvPr/>
          </p:nvSpPr>
          <p:spPr>
            <a:xfrm>
              <a:off x="6625389" y="284091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4" name="Curved Left Arrow 673"/>
            <p:cNvSpPr/>
            <p:nvPr/>
          </p:nvSpPr>
          <p:spPr>
            <a:xfrm flipH="1">
              <a:off x="6248400" y="2844923"/>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5" name="Curved Left Arrow 674"/>
            <p:cNvSpPr/>
            <p:nvPr/>
          </p:nvSpPr>
          <p:spPr>
            <a:xfrm flipH="1">
              <a:off x="6304548" y="1612889"/>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6" name="Curved Left Arrow 675"/>
            <p:cNvSpPr/>
            <p:nvPr/>
          </p:nvSpPr>
          <p:spPr>
            <a:xfrm rot="16200000">
              <a:off x="7075170" y="2004818"/>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7" name="Curved Left Arrow 676"/>
            <p:cNvSpPr/>
            <p:nvPr/>
          </p:nvSpPr>
          <p:spPr>
            <a:xfrm rot="16200000" flipH="1">
              <a:off x="7094220" y="2357243"/>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8" name="Curved Left Arrow 677"/>
            <p:cNvSpPr/>
            <p:nvPr/>
          </p:nvSpPr>
          <p:spPr>
            <a:xfrm rot="16200000">
              <a:off x="5808345" y="1985769"/>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9" name="Curved Left Arrow 678"/>
            <p:cNvSpPr/>
            <p:nvPr/>
          </p:nvSpPr>
          <p:spPr>
            <a:xfrm rot="16200000" flipH="1">
              <a:off x="5827395" y="2338194"/>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80" name="Group 160"/>
            <p:cNvGrpSpPr/>
            <p:nvPr/>
          </p:nvGrpSpPr>
          <p:grpSpPr>
            <a:xfrm rot="5400000">
              <a:off x="6865960" y="1143000"/>
              <a:ext cx="365760" cy="365760"/>
              <a:chOff x="7295148" y="381000"/>
              <a:chExt cx="477252" cy="568692"/>
            </a:xfrm>
          </p:grpSpPr>
          <p:sp>
            <p:nvSpPr>
              <p:cNvPr id="714" name="Curved Left Arrow 713"/>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5" name="Curved Left Arrow 714"/>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1" name="Group 164"/>
            <p:cNvGrpSpPr/>
            <p:nvPr/>
          </p:nvGrpSpPr>
          <p:grpSpPr>
            <a:xfrm>
              <a:off x="7620000" y="1767840"/>
              <a:ext cx="365760" cy="365760"/>
              <a:chOff x="7295148" y="381000"/>
              <a:chExt cx="477252" cy="568692"/>
            </a:xfrm>
          </p:grpSpPr>
          <p:sp>
            <p:nvSpPr>
              <p:cNvPr id="712" name="Curved Left Arrow 711"/>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3" name="Curved Left Arrow 712"/>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2" name="Group 179"/>
            <p:cNvGrpSpPr/>
            <p:nvPr/>
          </p:nvGrpSpPr>
          <p:grpSpPr>
            <a:xfrm>
              <a:off x="5105400" y="1779896"/>
              <a:ext cx="365760" cy="365760"/>
              <a:chOff x="7295148" y="381000"/>
              <a:chExt cx="477252" cy="568692"/>
            </a:xfrm>
          </p:grpSpPr>
          <p:sp>
            <p:nvSpPr>
              <p:cNvPr id="710" name="Curved Left Arrow 709"/>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1" name="Curved Left Arrow 710"/>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3" name="Group 185"/>
            <p:cNvGrpSpPr/>
            <p:nvPr/>
          </p:nvGrpSpPr>
          <p:grpSpPr>
            <a:xfrm>
              <a:off x="6477000" y="4052248"/>
              <a:ext cx="304800" cy="274320"/>
              <a:chOff x="7295148" y="381000"/>
              <a:chExt cx="477252" cy="568692"/>
            </a:xfrm>
          </p:grpSpPr>
          <p:sp>
            <p:nvSpPr>
              <p:cNvPr id="708" name="Curved Left Arrow 707"/>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9" name="Curved Left Arrow 708"/>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4" name="Group 188"/>
            <p:cNvGrpSpPr/>
            <p:nvPr/>
          </p:nvGrpSpPr>
          <p:grpSpPr>
            <a:xfrm>
              <a:off x="6477000" y="672152"/>
              <a:ext cx="304800" cy="274320"/>
              <a:chOff x="7295148" y="381000"/>
              <a:chExt cx="477252" cy="568692"/>
            </a:xfrm>
          </p:grpSpPr>
          <p:sp>
            <p:nvSpPr>
              <p:cNvPr id="706" name="Curved Left Arrow 705"/>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7" name="Curved Left Arrow 706"/>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5" name="Group 191"/>
            <p:cNvGrpSpPr/>
            <p:nvPr/>
          </p:nvGrpSpPr>
          <p:grpSpPr>
            <a:xfrm>
              <a:off x="7696200" y="2819400"/>
              <a:ext cx="365760" cy="365760"/>
              <a:chOff x="7295148" y="381000"/>
              <a:chExt cx="477252" cy="568692"/>
            </a:xfrm>
          </p:grpSpPr>
          <p:sp>
            <p:nvSpPr>
              <p:cNvPr id="704" name="Curved Left Arrow 703"/>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5" name="Curved Left Arrow 704"/>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6" name="Group 194"/>
            <p:cNvGrpSpPr/>
            <p:nvPr/>
          </p:nvGrpSpPr>
          <p:grpSpPr>
            <a:xfrm>
              <a:off x="5029200" y="2819400"/>
              <a:ext cx="365760" cy="365760"/>
              <a:chOff x="7295148" y="381000"/>
              <a:chExt cx="477252" cy="568692"/>
            </a:xfrm>
          </p:grpSpPr>
          <p:sp>
            <p:nvSpPr>
              <p:cNvPr id="702" name="Curved Left Arrow 701"/>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3" name="Curved Left Arrow 702"/>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7" name="Group 197"/>
            <p:cNvGrpSpPr/>
            <p:nvPr/>
          </p:nvGrpSpPr>
          <p:grpSpPr>
            <a:xfrm rot="5400000">
              <a:off x="8112456" y="2362200"/>
              <a:ext cx="365760" cy="365760"/>
              <a:chOff x="7295148" y="381000"/>
              <a:chExt cx="477252" cy="568692"/>
            </a:xfrm>
          </p:grpSpPr>
          <p:sp>
            <p:nvSpPr>
              <p:cNvPr id="700" name="Curved Left Arrow 699"/>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1" name="Curved Left Arrow 700"/>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8" name="Group 200"/>
            <p:cNvGrpSpPr/>
            <p:nvPr/>
          </p:nvGrpSpPr>
          <p:grpSpPr>
            <a:xfrm rot="5400000">
              <a:off x="6858000" y="3596640"/>
              <a:ext cx="365760" cy="365760"/>
              <a:chOff x="7295148" y="381000"/>
              <a:chExt cx="477252" cy="568692"/>
            </a:xfrm>
          </p:grpSpPr>
          <p:sp>
            <p:nvSpPr>
              <p:cNvPr id="698" name="Curved Left Arrow 697"/>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9" name="Curved Left Arrow 698"/>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9" name="Group 203"/>
            <p:cNvGrpSpPr/>
            <p:nvPr/>
          </p:nvGrpSpPr>
          <p:grpSpPr>
            <a:xfrm rot="5400000">
              <a:off x="5832144" y="3547736"/>
              <a:ext cx="365760" cy="365760"/>
              <a:chOff x="7295148" y="381000"/>
              <a:chExt cx="477252" cy="568692"/>
            </a:xfrm>
          </p:grpSpPr>
          <p:sp>
            <p:nvSpPr>
              <p:cNvPr id="696" name="Curved Left Arrow 695"/>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7" name="Curved Left Arrow 696"/>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90" name="Group 206"/>
            <p:cNvGrpSpPr/>
            <p:nvPr/>
          </p:nvGrpSpPr>
          <p:grpSpPr>
            <a:xfrm rot="5400000">
              <a:off x="4544704" y="2286000"/>
              <a:ext cx="365760" cy="365760"/>
              <a:chOff x="7295148" y="381000"/>
              <a:chExt cx="477252" cy="568692"/>
            </a:xfrm>
          </p:grpSpPr>
          <p:sp>
            <p:nvSpPr>
              <p:cNvPr id="694" name="Curved Left Arrow 693"/>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5" name="Curved Left Arrow 694"/>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91" name="Group 209"/>
            <p:cNvGrpSpPr/>
            <p:nvPr/>
          </p:nvGrpSpPr>
          <p:grpSpPr>
            <a:xfrm rot="5400000">
              <a:off x="5818496" y="1082040"/>
              <a:ext cx="365760" cy="365760"/>
              <a:chOff x="7295148" y="381000"/>
              <a:chExt cx="477252" cy="568692"/>
            </a:xfrm>
          </p:grpSpPr>
          <p:sp>
            <p:nvSpPr>
              <p:cNvPr id="692" name="Curved Left Arrow 691"/>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3" name="Curved Left Arrow 692"/>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62" name="Group 761"/>
          <p:cNvGrpSpPr/>
          <p:nvPr/>
        </p:nvGrpSpPr>
        <p:grpSpPr>
          <a:xfrm>
            <a:off x="5410200" y="1854200"/>
            <a:ext cx="2438400" cy="2489200"/>
            <a:chOff x="5410200" y="1828800"/>
            <a:chExt cx="2438400" cy="2489200"/>
          </a:xfrm>
        </p:grpSpPr>
        <p:pic>
          <p:nvPicPr>
            <p:cNvPr id="747" name="Picture 746" descr="phosphorusatom.png"/>
            <p:cNvPicPr>
              <a:picLocks noChangeAspect="1"/>
            </p:cNvPicPr>
            <p:nvPr/>
          </p:nvPicPr>
          <p:blipFill>
            <a:blip r:embed="rId3" cstate="print"/>
            <a:srcRect l="21500" t="26666" r="21167" b="18889"/>
            <a:stretch>
              <a:fillRect/>
            </a:stretch>
          </p:blipFill>
          <p:spPr>
            <a:xfrm>
              <a:off x="5410200" y="1828800"/>
              <a:ext cx="2438400" cy="2489200"/>
            </a:xfrm>
            <a:prstGeom prst="rect">
              <a:avLst/>
            </a:prstGeom>
          </p:spPr>
        </p:pic>
        <p:sp>
          <p:nvSpPr>
            <p:cNvPr id="748" name="Oval 747"/>
            <p:cNvSpPr/>
            <p:nvPr/>
          </p:nvSpPr>
          <p:spPr>
            <a:xfrm flipH="1">
              <a:off x="5876026" y="3801374"/>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9" name="Oval 748"/>
            <p:cNvSpPr/>
            <p:nvPr/>
          </p:nvSpPr>
          <p:spPr>
            <a:xfrm flipH="1">
              <a:off x="5943600" y="35814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0" name="Oval 749"/>
            <p:cNvSpPr/>
            <p:nvPr/>
          </p:nvSpPr>
          <p:spPr>
            <a:xfrm flipH="1">
              <a:off x="5678234" y="29718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1" name="Oval 750"/>
            <p:cNvSpPr/>
            <p:nvPr/>
          </p:nvSpPr>
          <p:spPr>
            <a:xfrm flipH="1">
              <a:off x="5525834" y="2630232"/>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2" name="Oval 751"/>
            <p:cNvSpPr/>
            <p:nvPr/>
          </p:nvSpPr>
          <p:spPr>
            <a:xfrm flipH="1">
              <a:off x="5943600" y="23622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3" name="Oval 752"/>
            <p:cNvSpPr/>
            <p:nvPr/>
          </p:nvSpPr>
          <p:spPr>
            <a:xfrm flipH="1">
              <a:off x="6553200" y="21336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4" name="Oval 753"/>
            <p:cNvSpPr/>
            <p:nvPr/>
          </p:nvSpPr>
          <p:spPr>
            <a:xfrm flipH="1">
              <a:off x="6553200" y="19050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5" name="Oval 754"/>
            <p:cNvSpPr/>
            <p:nvPr/>
          </p:nvSpPr>
          <p:spPr>
            <a:xfrm flipH="1">
              <a:off x="7162800" y="23622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6" name="Oval 755"/>
            <p:cNvSpPr/>
            <p:nvPr/>
          </p:nvSpPr>
          <p:spPr>
            <a:xfrm flipH="1">
              <a:off x="7543800" y="26670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7" name="Oval 756"/>
            <p:cNvSpPr/>
            <p:nvPr/>
          </p:nvSpPr>
          <p:spPr>
            <a:xfrm flipH="1">
              <a:off x="7391400" y="29718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8" name="Oval 757"/>
            <p:cNvSpPr/>
            <p:nvPr/>
          </p:nvSpPr>
          <p:spPr>
            <a:xfrm flipH="1">
              <a:off x="7154174" y="3572774"/>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9" name="Oval 758"/>
            <p:cNvSpPr/>
            <p:nvPr/>
          </p:nvSpPr>
          <p:spPr>
            <a:xfrm flipH="1">
              <a:off x="7162800" y="38100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0" name="Oval 759"/>
            <p:cNvSpPr/>
            <p:nvPr/>
          </p:nvSpPr>
          <p:spPr>
            <a:xfrm flipH="1">
              <a:off x="6520130" y="38100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1" name="Oval 760"/>
            <p:cNvSpPr/>
            <p:nvPr/>
          </p:nvSpPr>
          <p:spPr>
            <a:xfrm flipH="1">
              <a:off x="6535948" y="35814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65" name="TextBox 764"/>
          <p:cNvSpPr txBox="1"/>
          <p:nvPr/>
        </p:nvSpPr>
        <p:spPr>
          <a:xfrm>
            <a:off x="4724400" y="2514600"/>
            <a:ext cx="696024" cy="1323439"/>
          </a:xfrm>
          <a:prstGeom prst="rect">
            <a:avLst/>
          </a:prstGeom>
          <a:noFill/>
        </p:spPr>
        <p:txBody>
          <a:bodyPr wrap="none" rtlCol="0">
            <a:spAutoFit/>
          </a:bodyPr>
          <a:lstStyle/>
          <a:p>
            <a:r>
              <a:rPr lang="en-US" sz="8000" b="1" dirty="0" smtClean="0"/>
              <a:t>+</a:t>
            </a:r>
            <a:endParaRPr lang="en-US" sz="8000" b="1" dirty="0"/>
          </a:p>
        </p:txBody>
      </p:sp>
      <p:sp>
        <p:nvSpPr>
          <p:cNvPr id="766" name="TextBox 765"/>
          <p:cNvSpPr txBox="1"/>
          <p:nvPr/>
        </p:nvSpPr>
        <p:spPr>
          <a:xfrm>
            <a:off x="838200" y="533400"/>
            <a:ext cx="7350089" cy="646331"/>
          </a:xfrm>
          <a:prstGeom prst="rect">
            <a:avLst/>
          </a:prstGeom>
          <a:solidFill>
            <a:schemeClr val="accent6">
              <a:lumMod val="60000"/>
              <a:lumOff val="40000"/>
            </a:schemeClr>
          </a:solidFill>
          <a:scene3d>
            <a:camera prst="orthographicFront"/>
            <a:lightRig rig="threePt" dir="t"/>
          </a:scene3d>
          <a:sp3d>
            <a:bevelT/>
          </a:sp3d>
        </p:spPr>
        <p:txBody>
          <a:bodyPr wrap="none" rtlCol="0">
            <a:spAutoFit/>
          </a:bodyPr>
          <a:lstStyle/>
          <a:p>
            <a:r>
              <a:rPr lang="en-US" sz="3600" spc="-150" dirty="0" smtClean="0">
                <a:latin typeface="Arial" pitchFamily="34" charset="0"/>
                <a:cs typeface="Arial" pitchFamily="34" charset="0"/>
              </a:rPr>
              <a:t>n-</a:t>
            </a:r>
            <a:r>
              <a:rPr lang="en-US" sz="3600" spc="-150" dirty="0" err="1" smtClean="0">
                <a:latin typeface="NikoshBAN" pitchFamily="2" charset="0"/>
                <a:cs typeface="NikoshBAN" pitchFamily="2" charset="0"/>
              </a:rPr>
              <a:t>টাইপ</a:t>
            </a:r>
            <a:r>
              <a:rPr lang="en-US" sz="3600" spc="-150" dirty="0" smtClean="0">
                <a:latin typeface="NikoshBAN" pitchFamily="2" charset="0"/>
                <a:cs typeface="NikoshBAN" pitchFamily="2" charset="0"/>
              </a:rPr>
              <a:t> অর্ধপরিবাহী</a:t>
            </a:r>
            <a:r>
              <a:rPr lang="en-US" sz="3600" spc="-150" dirty="0" smtClean="0">
                <a:latin typeface="Arial" pitchFamily="34" charset="0"/>
                <a:cs typeface="Arial" pitchFamily="34" charset="0"/>
              </a:rPr>
              <a:t> (n-type Semiconductor)</a:t>
            </a:r>
            <a:endParaRPr lang="en-US" sz="3600" spc="-15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765"/>
                                        </p:tgtEl>
                                        <p:attrNameLst>
                                          <p:attrName>style.visibility</p:attrName>
                                        </p:attrNameLst>
                                      </p:cBhvr>
                                      <p:to>
                                        <p:strVal val="visible"/>
                                      </p:to>
                                    </p:set>
                                    <p:animEffect transition="in" filter="slide(fromRight)">
                                      <p:cBhvr>
                                        <p:cTn id="7" dur="500"/>
                                        <p:tgtEl>
                                          <p:spTgt spid="76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762"/>
                                        </p:tgtEl>
                                        <p:attrNameLst>
                                          <p:attrName>style.visibility</p:attrName>
                                        </p:attrNameLst>
                                      </p:cBhvr>
                                      <p:to>
                                        <p:strVal val="visible"/>
                                      </p:to>
                                    </p:set>
                                    <p:animEffect transition="in" filter="slide(fromRight)">
                                      <p:cBhvr>
                                        <p:cTn id="12" dur="500"/>
                                        <p:tgtEl>
                                          <p:spTgt spid="762"/>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766"/>
                                        </p:tgtEl>
                                        <p:attrNameLst>
                                          <p:attrName>style.visibility</p:attrName>
                                        </p:attrNameLst>
                                      </p:cBhvr>
                                      <p:to>
                                        <p:strVal val="visible"/>
                                      </p:to>
                                    </p:set>
                                    <p:anim calcmode="lin" valueType="num">
                                      <p:cBhvr>
                                        <p:cTn id="17" dur="500" fill="hold"/>
                                        <p:tgtEl>
                                          <p:spTgt spid="766"/>
                                        </p:tgtEl>
                                        <p:attrNameLst>
                                          <p:attrName>ppt_w</p:attrName>
                                        </p:attrNameLst>
                                      </p:cBhvr>
                                      <p:tavLst>
                                        <p:tav tm="0">
                                          <p:val>
                                            <p:fltVal val="0"/>
                                          </p:val>
                                        </p:tav>
                                        <p:tav tm="100000">
                                          <p:val>
                                            <p:strVal val="#ppt_w"/>
                                          </p:val>
                                        </p:tav>
                                      </p:tavLst>
                                    </p:anim>
                                    <p:anim calcmode="lin" valueType="num">
                                      <p:cBhvr>
                                        <p:cTn id="18" dur="500" fill="hold"/>
                                        <p:tgtEl>
                                          <p:spTgt spid="7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 grpId="0"/>
      <p:bldP spid="7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Box 92"/>
          <p:cNvSpPr txBox="1"/>
          <p:nvPr/>
        </p:nvSpPr>
        <p:spPr>
          <a:xfrm>
            <a:off x="1876926" y="1219200"/>
            <a:ext cx="2113079" cy="461665"/>
          </a:xfrm>
          <a:prstGeom prst="rect">
            <a:avLst/>
          </a:prstGeom>
          <a:solidFill>
            <a:schemeClr val="tx2">
              <a:lumMod val="20000"/>
              <a:lumOff val="80000"/>
            </a:schemeClr>
          </a:solidFill>
        </p:spPr>
        <p:txBody>
          <a:bodyPr wrap="none" rtlCol="0">
            <a:spAutoFit/>
          </a:bodyPr>
          <a:lstStyle/>
          <a:p>
            <a:r>
              <a:rPr lang="en-US" sz="2400" dirty="0" smtClean="0">
                <a:latin typeface="Arial" pitchFamily="34" charset="0"/>
                <a:cs typeface="Arial" pitchFamily="34" charset="0"/>
              </a:rPr>
              <a:t>p-</a:t>
            </a:r>
            <a:r>
              <a:rPr lang="en-US" sz="2400" dirty="0" err="1" smtClean="0">
                <a:latin typeface="NikoshBAN" pitchFamily="2" charset="0"/>
                <a:cs typeface="NikoshBAN" pitchFamily="2" charset="0"/>
              </a:rPr>
              <a:t>টাইপ</a:t>
            </a:r>
            <a:r>
              <a:rPr lang="en-US" sz="2400" dirty="0" smtClean="0">
                <a:latin typeface="NikoshBAN" pitchFamily="2" charset="0"/>
                <a:cs typeface="NikoshBAN" pitchFamily="2" charset="0"/>
              </a:rPr>
              <a:t> অর্ধপরিবাহী</a:t>
            </a:r>
            <a:endParaRPr lang="en-US" sz="2400" dirty="0">
              <a:latin typeface="NikoshBAN" pitchFamily="2" charset="0"/>
              <a:cs typeface="NikoshBAN" pitchFamily="2" charset="0"/>
            </a:endParaRPr>
          </a:p>
        </p:txBody>
      </p:sp>
      <p:sp>
        <p:nvSpPr>
          <p:cNvPr id="94" name="TextBox 93"/>
          <p:cNvSpPr txBox="1"/>
          <p:nvPr/>
        </p:nvSpPr>
        <p:spPr>
          <a:xfrm>
            <a:off x="4904874" y="1219200"/>
            <a:ext cx="2113079" cy="461665"/>
          </a:xfrm>
          <a:prstGeom prst="rect">
            <a:avLst/>
          </a:prstGeom>
          <a:solidFill>
            <a:schemeClr val="accent6">
              <a:lumMod val="40000"/>
              <a:lumOff val="60000"/>
            </a:schemeClr>
          </a:solidFill>
        </p:spPr>
        <p:txBody>
          <a:bodyPr wrap="none" rtlCol="0">
            <a:spAutoFit/>
          </a:bodyPr>
          <a:lstStyle/>
          <a:p>
            <a:r>
              <a:rPr lang="en-US" sz="2400" dirty="0" smtClean="0">
                <a:latin typeface="Arial" pitchFamily="34" charset="0"/>
                <a:cs typeface="Arial" pitchFamily="34" charset="0"/>
              </a:rPr>
              <a:t>n-</a:t>
            </a:r>
            <a:r>
              <a:rPr lang="en-US" sz="2400" dirty="0" err="1" smtClean="0">
                <a:latin typeface="NikoshBAN" pitchFamily="2" charset="0"/>
                <a:cs typeface="NikoshBAN" pitchFamily="2" charset="0"/>
              </a:rPr>
              <a:t>টাইপ</a:t>
            </a:r>
            <a:r>
              <a:rPr lang="en-US" sz="2400" dirty="0" smtClean="0">
                <a:latin typeface="NikoshBAN" pitchFamily="2" charset="0"/>
                <a:cs typeface="NikoshBAN" pitchFamily="2" charset="0"/>
              </a:rPr>
              <a:t> অর্ধপরিবাহী</a:t>
            </a:r>
            <a:endParaRPr lang="en-US" sz="2400" dirty="0">
              <a:latin typeface="NikoshBAN" pitchFamily="2" charset="0"/>
              <a:cs typeface="NikoshBAN" pitchFamily="2" charset="0"/>
            </a:endParaRPr>
          </a:p>
        </p:txBody>
      </p:sp>
      <p:grpSp>
        <p:nvGrpSpPr>
          <p:cNvPr id="319" name="Group 318"/>
          <p:cNvGrpSpPr/>
          <p:nvPr/>
        </p:nvGrpSpPr>
        <p:grpSpPr>
          <a:xfrm>
            <a:off x="1524000" y="1676400"/>
            <a:ext cx="6017394" cy="2103120"/>
            <a:chOff x="838200" y="914400"/>
            <a:chExt cx="6017394" cy="2103120"/>
          </a:xfrm>
        </p:grpSpPr>
        <p:sp>
          <p:nvSpPr>
            <p:cNvPr id="2" name="Rectangle 1"/>
            <p:cNvSpPr/>
            <p:nvPr/>
          </p:nvSpPr>
          <p:spPr>
            <a:xfrm>
              <a:off x="838200" y="914400"/>
              <a:ext cx="3017520" cy="210312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p:nvPr/>
          </p:nvSpPr>
          <p:spPr>
            <a:xfrm>
              <a:off x="3838074" y="914400"/>
              <a:ext cx="3017520" cy="210312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336"/>
          <p:cNvGrpSpPr/>
          <p:nvPr/>
        </p:nvGrpSpPr>
        <p:grpSpPr>
          <a:xfrm>
            <a:off x="1652337" y="1704474"/>
            <a:ext cx="473312" cy="2029326"/>
            <a:chOff x="966537" y="942474"/>
            <a:chExt cx="473312" cy="2029326"/>
          </a:xfrm>
        </p:grpSpPr>
        <p:grpSp>
          <p:nvGrpSpPr>
            <p:cNvPr id="321" name="Group 320"/>
            <p:cNvGrpSpPr/>
            <p:nvPr/>
          </p:nvGrpSpPr>
          <p:grpSpPr>
            <a:xfrm>
              <a:off x="966537" y="942474"/>
              <a:ext cx="473312" cy="494504"/>
              <a:chOff x="7620000" y="2057400"/>
              <a:chExt cx="320912" cy="335280"/>
            </a:xfrm>
          </p:grpSpPr>
          <p:pic>
            <p:nvPicPr>
              <p:cNvPr id="322" name="Picture 321"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23" name="Oval 322"/>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323"/>
            <p:cNvGrpSpPr/>
            <p:nvPr/>
          </p:nvGrpSpPr>
          <p:grpSpPr>
            <a:xfrm>
              <a:off x="966537" y="1965688"/>
              <a:ext cx="473312" cy="494504"/>
              <a:chOff x="7620000" y="2057400"/>
              <a:chExt cx="320912" cy="335280"/>
            </a:xfrm>
          </p:grpSpPr>
          <p:pic>
            <p:nvPicPr>
              <p:cNvPr id="325" name="Picture 324"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26" name="Oval 325"/>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p:cNvGrpSpPr/>
            <p:nvPr/>
          </p:nvGrpSpPr>
          <p:grpSpPr>
            <a:xfrm>
              <a:off x="966537" y="2477296"/>
              <a:ext cx="473312" cy="494504"/>
              <a:chOff x="7620000" y="2057400"/>
              <a:chExt cx="320912" cy="335280"/>
            </a:xfrm>
          </p:grpSpPr>
          <p:pic>
            <p:nvPicPr>
              <p:cNvPr id="328" name="Picture 327"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29" name="Oval 328"/>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 name="Group 329"/>
            <p:cNvGrpSpPr/>
            <p:nvPr/>
          </p:nvGrpSpPr>
          <p:grpSpPr>
            <a:xfrm>
              <a:off x="966537" y="1454081"/>
              <a:ext cx="473312" cy="494504"/>
              <a:chOff x="7620000" y="2057400"/>
              <a:chExt cx="320912" cy="335280"/>
            </a:xfrm>
          </p:grpSpPr>
          <p:pic>
            <p:nvPicPr>
              <p:cNvPr id="331" name="Picture 330"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32" name="Oval 331"/>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7" name="Group 376"/>
          <p:cNvGrpSpPr/>
          <p:nvPr/>
        </p:nvGrpSpPr>
        <p:grpSpPr>
          <a:xfrm>
            <a:off x="7010400" y="1704474"/>
            <a:ext cx="436794" cy="2005263"/>
            <a:chOff x="6324600" y="942474"/>
            <a:chExt cx="436794" cy="2005263"/>
          </a:xfrm>
        </p:grpSpPr>
        <p:sp>
          <p:nvSpPr>
            <p:cNvPr id="320" name="Oval 319"/>
            <p:cNvSpPr/>
            <p:nvPr/>
          </p:nvSpPr>
          <p:spPr>
            <a:xfrm flipH="1">
              <a:off x="6324600" y="1465296"/>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3" name="Oval 332"/>
            <p:cNvSpPr/>
            <p:nvPr/>
          </p:nvSpPr>
          <p:spPr>
            <a:xfrm flipH="1">
              <a:off x="6324600" y="1988118"/>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Oval 334"/>
            <p:cNvSpPr/>
            <p:nvPr/>
          </p:nvSpPr>
          <p:spPr>
            <a:xfrm flipH="1">
              <a:off x="6324600" y="942474"/>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6" name="Oval 335"/>
            <p:cNvSpPr/>
            <p:nvPr/>
          </p:nvSpPr>
          <p:spPr>
            <a:xfrm flipH="1">
              <a:off x="6324600" y="2510939"/>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8" name="Group 337"/>
          <p:cNvGrpSpPr/>
          <p:nvPr/>
        </p:nvGrpSpPr>
        <p:grpSpPr>
          <a:xfrm>
            <a:off x="2391587" y="1724526"/>
            <a:ext cx="473312" cy="2029326"/>
            <a:chOff x="966537" y="942474"/>
            <a:chExt cx="473312" cy="2029326"/>
          </a:xfrm>
        </p:grpSpPr>
        <p:grpSp>
          <p:nvGrpSpPr>
            <p:cNvPr id="339" name="Group 320"/>
            <p:cNvGrpSpPr/>
            <p:nvPr/>
          </p:nvGrpSpPr>
          <p:grpSpPr>
            <a:xfrm>
              <a:off x="966537" y="942474"/>
              <a:ext cx="473312" cy="494504"/>
              <a:chOff x="7620000" y="2057400"/>
              <a:chExt cx="320912" cy="335280"/>
            </a:xfrm>
          </p:grpSpPr>
          <p:pic>
            <p:nvPicPr>
              <p:cNvPr id="349" name="Picture 348"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50" name="Oval 349"/>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323"/>
            <p:cNvGrpSpPr/>
            <p:nvPr/>
          </p:nvGrpSpPr>
          <p:grpSpPr>
            <a:xfrm>
              <a:off x="966537" y="1965688"/>
              <a:ext cx="473312" cy="494504"/>
              <a:chOff x="7620000" y="2057400"/>
              <a:chExt cx="320912" cy="335280"/>
            </a:xfrm>
          </p:grpSpPr>
          <p:pic>
            <p:nvPicPr>
              <p:cNvPr id="347" name="Picture 346"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48" name="Oval 347"/>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326"/>
            <p:cNvGrpSpPr/>
            <p:nvPr/>
          </p:nvGrpSpPr>
          <p:grpSpPr>
            <a:xfrm>
              <a:off x="966537" y="2477296"/>
              <a:ext cx="473312" cy="494504"/>
              <a:chOff x="7620000" y="2057400"/>
              <a:chExt cx="320912" cy="335280"/>
            </a:xfrm>
          </p:grpSpPr>
          <p:pic>
            <p:nvPicPr>
              <p:cNvPr id="345" name="Picture 344"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46" name="Oval 345"/>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329"/>
            <p:cNvGrpSpPr/>
            <p:nvPr/>
          </p:nvGrpSpPr>
          <p:grpSpPr>
            <a:xfrm>
              <a:off x="966537" y="1454081"/>
              <a:ext cx="473312" cy="494504"/>
              <a:chOff x="7620000" y="2057400"/>
              <a:chExt cx="320912" cy="335280"/>
            </a:xfrm>
          </p:grpSpPr>
          <p:pic>
            <p:nvPicPr>
              <p:cNvPr id="343" name="Picture 342"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44" name="Oval 343"/>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1" name="Group 350"/>
          <p:cNvGrpSpPr/>
          <p:nvPr/>
        </p:nvGrpSpPr>
        <p:grpSpPr>
          <a:xfrm>
            <a:off x="3130837" y="1724526"/>
            <a:ext cx="473312" cy="2029326"/>
            <a:chOff x="966537" y="942474"/>
            <a:chExt cx="473312" cy="2029326"/>
          </a:xfrm>
        </p:grpSpPr>
        <p:grpSp>
          <p:nvGrpSpPr>
            <p:cNvPr id="352" name="Group 320"/>
            <p:cNvGrpSpPr/>
            <p:nvPr/>
          </p:nvGrpSpPr>
          <p:grpSpPr>
            <a:xfrm>
              <a:off x="966537" y="942474"/>
              <a:ext cx="473312" cy="494504"/>
              <a:chOff x="7620000" y="2057400"/>
              <a:chExt cx="320912" cy="335280"/>
            </a:xfrm>
          </p:grpSpPr>
          <p:pic>
            <p:nvPicPr>
              <p:cNvPr id="362" name="Picture 361"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63" name="Oval 362"/>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323"/>
            <p:cNvGrpSpPr/>
            <p:nvPr/>
          </p:nvGrpSpPr>
          <p:grpSpPr>
            <a:xfrm>
              <a:off x="966537" y="1965688"/>
              <a:ext cx="473312" cy="494504"/>
              <a:chOff x="7620000" y="2057400"/>
              <a:chExt cx="320912" cy="335280"/>
            </a:xfrm>
          </p:grpSpPr>
          <p:pic>
            <p:nvPicPr>
              <p:cNvPr id="360" name="Picture 359"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61" name="Oval 360"/>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326"/>
            <p:cNvGrpSpPr/>
            <p:nvPr/>
          </p:nvGrpSpPr>
          <p:grpSpPr>
            <a:xfrm>
              <a:off x="966537" y="2477296"/>
              <a:ext cx="473312" cy="494504"/>
              <a:chOff x="7620000" y="2057400"/>
              <a:chExt cx="320912" cy="335280"/>
            </a:xfrm>
          </p:grpSpPr>
          <p:pic>
            <p:nvPicPr>
              <p:cNvPr id="358" name="Picture 357"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59" name="Oval 358"/>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329"/>
            <p:cNvGrpSpPr/>
            <p:nvPr/>
          </p:nvGrpSpPr>
          <p:grpSpPr>
            <a:xfrm>
              <a:off x="966537" y="1454081"/>
              <a:ext cx="473312" cy="494504"/>
              <a:chOff x="7620000" y="2057400"/>
              <a:chExt cx="320912" cy="335280"/>
            </a:xfrm>
          </p:grpSpPr>
          <p:pic>
            <p:nvPicPr>
              <p:cNvPr id="356" name="Picture 355"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57" name="Oval 356"/>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5" name="Group 320"/>
          <p:cNvGrpSpPr/>
          <p:nvPr/>
        </p:nvGrpSpPr>
        <p:grpSpPr>
          <a:xfrm>
            <a:off x="3838074" y="1704474"/>
            <a:ext cx="473312" cy="494504"/>
            <a:chOff x="7620000" y="2057400"/>
            <a:chExt cx="320912" cy="335280"/>
          </a:xfrm>
        </p:grpSpPr>
        <p:pic>
          <p:nvPicPr>
            <p:cNvPr id="375" name="Picture 374"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76" name="Oval 375"/>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377"/>
          <p:cNvGrpSpPr/>
          <p:nvPr/>
        </p:nvGrpSpPr>
        <p:grpSpPr>
          <a:xfrm>
            <a:off x="6256421" y="1704474"/>
            <a:ext cx="436794" cy="2005263"/>
            <a:chOff x="6324600" y="942474"/>
            <a:chExt cx="436794" cy="2005263"/>
          </a:xfrm>
        </p:grpSpPr>
        <p:sp>
          <p:nvSpPr>
            <p:cNvPr id="379" name="Oval 378"/>
            <p:cNvSpPr/>
            <p:nvPr/>
          </p:nvSpPr>
          <p:spPr>
            <a:xfrm flipH="1">
              <a:off x="6324600" y="1465296"/>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0" name="Oval 379"/>
            <p:cNvSpPr/>
            <p:nvPr/>
          </p:nvSpPr>
          <p:spPr>
            <a:xfrm flipH="1">
              <a:off x="6324600" y="1988118"/>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1" name="Oval 380"/>
            <p:cNvSpPr/>
            <p:nvPr/>
          </p:nvSpPr>
          <p:spPr>
            <a:xfrm flipH="1">
              <a:off x="6324600" y="942474"/>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 name="Oval 381"/>
            <p:cNvSpPr/>
            <p:nvPr/>
          </p:nvSpPr>
          <p:spPr>
            <a:xfrm flipH="1">
              <a:off x="6324600" y="2510939"/>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3" name="Group 382"/>
          <p:cNvGrpSpPr/>
          <p:nvPr/>
        </p:nvGrpSpPr>
        <p:grpSpPr>
          <a:xfrm>
            <a:off x="5502442" y="1704474"/>
            <a:ext cx="436794" cy="2005263"/>
            <a:chOff x="6324600" y="942474"/>
            <a:chExt cx="436794" cy="2005263"/>
          </a:xfrm>
        </p:grpSpPr>
        <p:sp>
          <p:nvSpPr>
            <p:cNvPr id="384" name="Oval 383"/>
            <p:cNvSpPr/>
            <p:nvPr/>
          </p:nvSpPr>
          <p:spPr>
            <a:xfrm flipH="1">
              <a:off x="6324600" y="1465296"/>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 name="Oval 384"/>
            <p:cNvSpPr/>
            <p:nvPr/>
          </p:nvSpPr>
          <p:spPr>
            <a:xfrm flipH="1">
              <a:off x="6324600" y="1988118"/>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6" name="Oval 385"/>
            <p:cNvSpPr/>
            <p:nvPr/>
          </p:nvSpPr>
          <p:spPr>
            <a:xfrm flipH="1">
              <a:off x="6324600" y="942474"/>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Oval 386"/>
            <p:cNvSpPr/>
            <p:nvPr/>
          </p:nvSpPr>
          <p:spPr>
            <a:xfrm flipH="1">
              <a:off x="6324600" y="2510939"/>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1" name="Oval 390"/>
          <p:cNvSpPr/>
          <p:nvPr/>
        </p:nvSpPr>
        <p:spPr>
          <a:xfrm flipH="1">
            <a:off x="4748463" y="1704474"/>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3" name="Group 320"/>
          <p:cNvGrpSpPr/>
          <p:nvPr/>
        </p:nvGrpSpPr>
        <p:grpSpPr>
          <a:xfrm>
            <a:off x="3826112" y="2248696"/>
            <a:ext cx="473312" cy="494504"/>
            <a:chOff x="7620000" y="2057400"/>
            <a:chExt cx="320912" cy="335280"/>
          </a:xfrm>
        </p:grpSpPr>
        <p:pic>
          <p:nvPicPr>
            <p:cNvPr id="394" name="Picture 393"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95" name="Oval 394"/>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6" name="Oval 395"/>
          <p:cNvSpPr/>
          <p:nvPr/>
        </p:nvSpPr>
        <p:spPr>
          <a:xfrm flipH="1">
            <a:off x="4780548" y="2258276"/>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Oval 396"/>
          <p:cNvSpPr/>
          <p:nvPr/>
        </p:nvSpPr>
        <p:spPr>
          <a:xfrm flipH="1">
            <a:off x="4776537" y="2815739"/>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p:cNvSpPr/>
          <p:nvPr/>
        </p:nvSpPr>
        <p:spPr>
          <a:xfrm flipH="1">
            <a:off x="4796589" y="3305021"/>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9" name="Group 320"/>
          <p:cNvGrpSpPr/>
          <p:nvPr/>
        </p:nvGrpSpPr>
        <p:grpSpPr>
          <a:xfrm>
            <a:off x="3814011" y="2762041"/>
            <a:ext cx="473312" cy="494504"/>
            <a:chOff x="7620000" y="2057400"/>
            <a:chExt cx="320912" cy="335280"/>
          </a:xfrm>
        </p:grpSpPr>
        <p:pic>
          <p:nvPicPr>
            <p:cNvPr id="400" name="Picture 399"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401" name="Oval 400"/>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2" name="Group 320"/>
          <p:cNvGrpSpPr/>
          <p:nvPr/>
        </p:nvGrpSpPr>
        <p:grpSpPr>
          <a:xfrm>
            <a:off x="3810000" y="3251323"/>
            <a:ext cx="473312" cy="494504"/>
            <a:chOff x="7620000" y="2057400"/>
            <a:chExt cx="320912" cy="335280"/>
          </a:xfrm>
        </p:grpSpPr>
        <p:pic>
          <p:nvPicPr>
            <p:cNvPr id="403" name="Picture 402"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404" name="Oval 403"/>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8" name="Group 407"/>
          <p:cNvGrpSpPr/>
          <p:nvPr/>
        </p:nvGrpSpPr>
        <p:grpSpPr>
          <a:xfrm>
            <a:off x="3757863" y="1704474"/>
            <a:ext cx="1539240" cy="2590800"/>
            <a:chOff x="3048000" y="838200"/>
            <a:chExt cx="1572126" cy="2362200"/>
          </a:xfrm>
        </p:grpSpPr>
        <p:cxnSp>
          <p:nvCxnSpPr>
            <p:cNvPr id="406" name="Straight Connector 405"/>
            <p:cNvCxnSpPr/>
            <p:nvPr/>
          </p:nvCxnSpPr>
          <p:spPr>
            <a:xfrm rot="5400000">
              <a:off x="1867694" y="2018506"/>
              <a:ext cx="2362200" cy="158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rot="5400000">
              <a:off x="3438232" y="2018506"/>
              <a:ext cx="2362200" cy="158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grpSp>
        <p:nvGrpSpPr>
          <p:cNvPr id="417" name="Group 416"/>
          <p:cNvGrpSpPr/>
          <p:nvPr/>
        </p:nvGrpSpPr>
        <p:grpSpPr>
          <a:xfrm>
            <a:off x="4038600" y="2586151"/>
            <a:ext cx="914400" cy="646331"/>
            <a:chOff x="7041671" y="774033"/>
            <a:chExt cx="1035529" cy="646331"/>
          </a:xfrm>
        </p:grpSpPr>
        <p:sp>
          <p:nvSpPr>
            <p:cNvPr id="418" name="Minus 417"/>
            <p:cNvSpPr/>
            <p:nvPr/>
          </p:nvSpPr>
          <p:spPr>
            <a:xfrm>
              <a:off x="7041671" y="1014663"/>
              <a:ext cx="304800" cy="22860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TextBox 418"/>
            <p:cNvSpPr txBox="1"/>
            <p:nvPr/>
          </p:nvSpPr>
          <p:spPr>
            <a:xfrm>
              <a:off x="7663304" y="774033"/>
              <a:ext cx="413896" cy="646331"/>
            </a:xfrm>
            <a:prstGeom prst="rect">
              <a:avLst/>
            </a:prstGeom>
            <a:noFill/>
          </p:spPr>
          <p:txBody>
            <a:bodyPr wrap="none" rtlCol="0">
              <a:spAutoFit/>
            </a:bodyPr>
            <a:lstStyle/>
            <a:p>
              <a:r>
                <a:rPr lang="en-US" sz="3600" b="1" dirty="0" smtClean="0">
                  <a:solidFill>
                    <a:srgbClr val="FF0000"/>
                  </a:solidFill>
                </a:rPr>
                <a:t>+</a:t>
              </a:r>
              <a:endParaRPr lang="en-US" sz="3600" b="1" dirty="0">
                <a:solidFill>
                  <a:srgbClr val="FF0000"/>
                </a:solidFill>
              </a:endParaRPr>
            </a:p>
          </p:txBody>
        </p:sp>
      </p:grpSp>
      <p:grpSp>
        <p:nvGrpSpPr>
          <p:cNvPr id="413" name="Group 412"/>
          <p:cNvGrpSpPr/>
          <p:nvPr/>
        </p:nvGrpSpPr>
        <p:grpSpPr>
          <a:xfrm>
            <a:off x="4038600" y="1536033"/>
            <a:ext cx="914400" cy="646331"/>
            <a:chOff x="7041671" y="774033"/>
            <a:chExt cx="1035529" cy="646331"/>
          </a:xfrm>
        </p:grpSpPr>
        <p:sp>
          <p:nvSpPr>
            <p:cNvPr id="409" name="Minus 408"/>
            <p:cNvSpPr/>
            <p:nvPr/>
          </p:nvSpPr>
          <p:spPr>
            <a:xfrm>
              <a:off x="7041671" y="1014663"/>
              <a:ext cx="304800" cy="22860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TextBox 410"/>
            <p:cNvSpPr txBox="1"/>
            <p:nvPr/>
          </p:nvSpPr>
          <p:spPr>
            <a:xfrm>
              <a:off x="7663304" y="774033"/>
              <a:ext cx="413896" cy="646331"/>
            </a:xfrm>
            <a:prstGeom prst="rect">
              <a:avLst/>
            </a:prstGeom>
            <a:noFill/>
          </p:spPr>
          <p:txBody>
            <a:bodyPr wrap="none" rtlCol="0">
              <a:spAutoFit/>
            </a:bodyPr>
            <a:lstStyle/>
            <a:p>
              <a:r>
                <a:rPr lang="en-US" sz="3600" b="1" dirty="0" smtClean="0">
                  <a:solidFill>
                    <a:srgbClr val="FF0000"/>
                  </a:solidFill>
                </a:rPr>
                <a:t>+</a:t>
              </a:r>
              <a:endParaRPr lang="en-US" sz="3600" b="1" dirty="0">
                <a:solidFill>
                  <a:srgbClr val="FF0000"/>
                </a:solidFill>
              </a:endParaRPr>
            </a:p>
          </p:txBody>
        </p:sp>
      </p:grpSp>
      <p:grpSp>
        <p:nvGrpSpPr>
          <p:cNvPr id="414" name="Group 413"/>
          <p:cNvGrpSpPr/>
          <p:nvPr/>
        </p:nvGrpSpPr>
        <p:grpSpPr>
          <a:xfrm>
            <a:off x="4038600" y="2096869"/>
            <a:ext cx="914400" cy="646331"/>
            <a:chOff x="7041671" y="774033"/>
            <a:chExt cx="1035529" cy="646331"/>
          </a:xfrm>
        </p:grpSpPr>
        <p:sp>
          <p:nvSpPr>
            <p:cNvPr id="415" name="Minus 414"/>
            <p:cNvSpPr/>
            <p:nvPr/>
          </p:nvSpPr>
          <p:spPr>
            <a:xfrm>
              <a:off x="7041671" y="1014663"/>
              <a:ext cx="304800" cy="22860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TextBox 415"/>
            <p:cNvSpPr txBox="1"/>
            <p:nvPr/>
          </p:nvSpPr>
          <p:spPr>
            <a:xfrm>
              <a:off x="7663304" y="774033"/>
              <a:ext cx="413896" cy="646331"/>
            </a:xfrm>
            <a:prstGeom prst="rect">
              <a:avLst/>
            </a:prstGeom>
            <a:noFill/>
          </p:spPr>
          <p:txBody>
            <a:bodyPr wrap="none" rtlCol="0">
              <a:spAutoFit/>
            </a:bodyPr>
            <a:lstStyle/>
            <a:p>
              <a:r>
                <a:rPr lang="en-US" sz="3600" b="1" dirty="0" smtClean="0">
                  <a:solidFill>
                    <a:srgbClr val="FF0000"/>
                  </a:solidFill>
                </a:rPr>
                <a:t>+</a:t>
              </a:r>
              <a:endParaRPr lang="en-US" sz="3600" b="1" dirty="0">
                <a:solidFill>
                  <a:srgbClr val="FF0000"/>
                </a:solidFill>
              </a:endParaRPr>
            </a:p>
          </p:txBody>
        </p:sp>
      </p:grpSp>
      <p:grpSp>
        <p:nvGrpSpPr>
          <p:cNvPr id="420" name="Group 419"/>
          <p:cNvGrpSpPr/>
          <p:nvPr/>
        </p:nvGrpSpPr>
        <p:grpSpPr>
          <a:xfrm>
            <a:off x="4038600" y="3176337"/>
            <a:ext cx="914400" cy="646331"/>
            <a:chOff x="7041671" y="774033"/>
            <a:chExt cx="1035529" cy="646331"/>
          </a:xfrm>
        </p:grpSpPr>
        <p:sp>
          <p:nvSpPr>
            <p:cNvPr id="421" name="Minus 420"/>
            <p:cNvSpPr/>
            <p:nvPr/>
          </p:nvSpPr>
          <p:spPr>
            <a:xfrm>
              <a:off x="7041671" y="1014663"/>
              <a:ext cx="304800" cy="22860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TextBox 421"/>
            <p:cNvSpPr txBox="1"/>
            <p:nvPr/>
          </p:nvSpPr>
          <p:spPr>
            <a:xfrm>
              <a:off x="7663304" y="774033"/>
              <a:ext cx="413896" cy="646331"/>
            </a:xfrm>
            <a:prstGeom prst="rect">
              <a:avLst/>
            </a:prstGeom>
            <a:noFill/>
          </p:spPr>
          <p:txBody>
            <a:bodyPr wrap="none" rtlCol="0">
              <a:spAutoFit/>
            </a:bodyPr>
            <a:lstStyle/>
            <a:p>
              <a:r>
                <a:rPr lang="en-US" sz="3600" b="1" dirty="0" smtClean="0">
                  <a:solidFill>
                    <a:srgbClr val="FF0000"/>
                  </a:solidFill>
                </a:rPr>
                <a:t>+</a:t>
              </a:r>
              <a:endParaRPr lang="en-US" sz="3600" b="1" dirty="0">
                <a:solidFill>
                  <a:srgbClr val="FF0000"/>
                </a:solidFill>
              </a:endParaRPr>
            </a:p>
          </p:txBody>
        </p:sp>
      </p:grpSp>
      <p:sp>
        <p:nvSpPr>
          <p:cNvPr id="95" name="TextBox 94"/>
          <p:cNvSpPr txBox="1"/>
          <p:nvPr/>
        </p:nvSpPr>
        <p:spPr>
          <a:xfrm>
            <a:off x="3729789" y="3789948"/>
            <a:ext cx="1481496" cy="769441"/>
          </a:xfrm>
          <a:prstGeom prst="rect">
            <a:avLst/>
          </a:prstGeom>
          <a:noFill/>
        </p:spPr>
        <p:txBody>
          <a:bodyPr wrap="none" rtlCol="0">
            <a:spAutoFit/>
          </a:bodyPr>
          <a:lstStyle/>
          <a:p>
            <a:r>
              <a:rPr lang="en-US" sz="2400" spc="-150" dirty="0" smtClean="0">
                <a:latin typeface="NikoshBAN" pitchFamily="2" charset="0"/>
                <a:cs typeface="NikoshBAN" pitchFamily="2" charset="0"/>
              </a:rPr>
              <a:t>  </a:t>
            </a:r>
            <a:r>
              <a:rPr lang="en-US" sz="2400" spc="-150" dirty="0" err="1" smtClean="0">
                <a:latin typeface="NikoshBAN" pitchFamily="2" charset="0"/>
                <a:cs typeface="NikoshBAN" pitchFamily="2" charset="0"/>
              </a:rPr>
              <a:t>সম্মুখী</a:t>
            </a:r>
            <a:r>
              <a:rPr lang="en-US" sz="2400" spc="-150" dirty="0" smtClean="0">
                <a:latin typeface="NikoshBAN" pitchFamily="2" charset="0"/>
                <a:cs typeface="NikoshBAN" pitchFamily="2" charset="0"/>
              </a:rPr>
              <a:t> </a:t>
            </a:r>
            <a:r>
              <a:rPr lang="en-US" sz="2400" spc="-150" dirty="0" err="1" smtClean="0">
                <a:latin typeface="NikoshBAN" pitchFamily="2" charset="0"/>
                <a:cs typeface="NikoshBAN" pitchFamily="2" charset="0"/>
              </a:rPr>
              <a:t>ঝোঁক</a:t>
            </a:r>
            <a:endParaRPr lang="en-US" sz="2400" spc="-150" dirty="0" smtClean="0">
              <a:latin typeface="NikoshBAN" pitchFamily="2" charset="0"/>
              <a:cs typeface="NikoshBAN" pitchFamily="2" charset="0"/>
            </a:endParaRPr>
          </a:p>
          <a:p>
            <a:r>
              <a:rPr lang="en-US" sz="2000" spc="-150" dirty="0" smtClean="0">
                <a:latin typeface="Arial" pitchFamily="34" charset="0"/>
                <a:cs typeface="Arial" pitchFamily="34" charset="0"/>
              </a:rPr>
              <a:t>(forward bias)</a:t>
            </a:r>
            <a:endParaRPr lang="en-US" sz="2000" spc="-150" dirty="0">
              <a:latin typeface="Arial" pitchFamily="34" charset="0"/>
              <a:cs typeface="Arial" pitchFamily="34" charset="0"/>
            </a:endParaRPr>
          </a:p>
        </p:txBody>
      </p:sp>
      <p:sp>
        <p:nvSpPr>
          <p:cNvPr id="96" name="TextBox 95"/>
          <p:cNvSpPr txBox="1"/>
          <p:nvPr/>
        </p:nvSpPr>
        <p:spPr>
          <a:xfrm>
            <a:off x="1089160" y="304800"/>
            <a:ext cx="6683240" cy="646331"/>
          </a:xfrm>
          <a:prstGeom prst="rect">
            <a:avLst/>
          </a:prstGeom>
          <a:solidFill>
            <a:schemeClr val="tx2">
              <a:lumMod val="40000"/>
              <a:lumOff val="60000"/>
            </a:schemeClr>
          </a:solidFill>
          <a:ln>
            <a:noFill/>
          </a:ln>
          <a:scene3d>
            <a:camera prst="orthographicFront"/>
            <a:lightRig rig="threePt" dir="t"/>
          </a:scene3d>
          <a:sp3d>
            <a:bevelT/>
          </a:sp3d>
        </p:spPr>
        <p:txBody>
          <a:bodyPr wrap="none" rtlCol="0">
            <a:spAutoFit/>
          </a:bodyPr>
          <a:lstStyle/>
          <a:p>
            <a:r>
              <a:rPr lang="en-US" sz="3600" spc="-150" dirty="0" smtClean="0">
                <a:latin typeface="Arial" pitchFamily="34" charset="0"/>
                <a:cs typeface="Arial" pitchFamily="34" charset="0"/>
              </a:rPr>
              <a:t>p - n </a:t>
            </a:r>
            <a:r>
              <a:rPr lang="en-US" sz="3600" spc="-150" dirty="0" err="1" smtClean="0">
                <a:latin typeface="NikoshBAN" pitchFamily="2" charset="0"/>
                <a:cs typeface="NikoshBAN" pitchFamily="2" charset="0"/>
              </a:rPr>
              <a:t>জংশন</a:t>
            </a:r>
            <a:r>
              <a:rPr lang="en-US" sz="3600" spc="-150" dirty="0" smtClean="0">
                <a:latin typeface="NikoshBAN" pitchFamily="2" charset="0"/>
                <a:cs typeface="NikoshBAN" pitchFamily="2" charset="0"/>
              </a:rPr>
              <a:t> </a:t>
            </a:r>
            <a:r>
              <a:rPr lang="en-US" sz="3600" spc="-150" dirty="0" err="1" smtClean="0">
                <a:latin typeface="NikoshBAN" pitchFamily="2" charset="0"/>
                <a:cs typeface="NikoshBAN" pitchFamily="2" charset="0"/>
              </a:rPr>
              <a:t>ডায়োড</a:t>
            </a:r>
            <a:r>
              <a:rPr lang="en-US" sz="3600" spc="-150" dirty="0" smtClean="0">
                <a:latin typeface="NikoshBAN" pitchFamily="2" charset="0"/>
                <a:cs typeface="NikoshBAN" pitchFamily="2" charset="0"/>
              </a:rPr>
              <a:t> </a:t>
            </a:r>
            <a:r>
              <a:rPr lang="en-US" sz="3600" spc="-150" dirty="0" smtClean="0">
                <a:latin typeface="Arial" pitchFamily="34" charset="0"/>
                <a:cs typeface="Arial" pitchFamily="34" charset="0"/>
              </a:rPr>
              <a:t>(p-n junction diode)</a:t>
            </a:r>
            <a:endParaRPr lang="en-US" sz="3600" spc="-150" dirty="0">
              <a:latin typeface="Arial" pitchFamily="34" charset="0"/>
              <a:cs typeface="Arial" pitchFamily="34" charset="0"/>
            </a:endParaRPr>
          </a:p>
        </p:txBody>
      </p:sp>
      <p:sp>
        <p:nvSpPr>
          <p:cNvPr id="97" name="TextBox 96"/>
          <p:cNvSpPr txBox="1"/>
          <p:nvPr/>
        </p:nvSpPr>
        <p:spPr>
          <a:xfrm>
            <a:off x="1528011" y="4016514"/>
            <a:ext cx="6256841" cy="707886"/>
          </a:xfrm>
          <a:prstGeom prst="rect">
            <a:avLst/>
          </a:prstGeom>
          <a:solidFill>
            <a:schemeClr val="accent3">
              <a:lumMod val="40000"/>
              <a:lumOff val="60000"/>
            </a:schemeClr>
          </a:solidFill>
        </p:spPr>
        <p:txBody>
          <a:bodyPr wrap="none" rtlCol="0">
            <a:spAutoFit/>
          </a:bodyPr>
          <a:lstStyle/>
          <a:p>
            <a:r>
              <a:rPr lang="en-US" sz="4000" dirty="0" err="1" smtClean="0">
                <a:latin typeface="NikoshBAN" pitchFamily="2" charset="0"/>
                <a:cs typeface="NikoshBAN" pitchFamily="2" charset="0"/>
              </a:rPr>
              <a:t>এই</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অবস্থায়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বিদ্যু</a:t>
            </a:r>
            <a:r>
              <a:rPr lang="en-US" sz="4000" dirty="0" smtClean="0">
                <a:latin typeface="NikoshBAN" pitchFamily="2" charset="0"/>
                <a:cs typeface="NikoshBAN" pitchFamily="2" charset="0"/>
              </a:rPr>
              <a:t>ৎ </a:t>
            </a:r>
            <a:r>
              <a:rPr lang="en-US" sz="4000" dirty="0" err="1" smtClean="0">
                <a:latin typeface="NikoshBAN" pitchFamily="2" charset="0"/>
                <a:cs typeface="NikoshBAN" pitchFamily="2" charset="0"/>
              </a:rPr>
              <a:t>পরিবহন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করবে</a:t>
            </a: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কী?</a:t>
            </a:r>
            <a:endParaRPr lang="en-US" sz="4000" dirty="0">
              <a:latin typeface="NikoshBAN" pitchFamily="2" charset="0"/>
              <a:cs typeface="NikoshBAN" pitchFamily="2" charset="0"/>
            </a:endParaRPr>
          </a:p>
        </p:txBody>
      </p:sp>
      <p:grpSp>
        <p:nvGrpSpPr>
          <p:cNvPr id="127" name="Group 126"/>
          <p:cNvGrpSpPr/>
          <p:nvPr/>
        </p:nvGrpSpPr>
        <p:grpSpPr>
          <a:xfrm>
            <a:off x="1114926" y="2731383"/>
            <a:ext cx="457200" cy="2209800"/>
            <a:chOff x="1114926" y="2972594"/>
            <a:chExt cx="457200" cy="2209800"/>
          </a:xfrm>
        </p:grpSpPr>
        <p:cxnSp>
          <p:nvCxnSpPr>
            <p:cNvPr id="101" name="Straight Connector 100"/>
            <p:cNvCxnSpPr/>
            <p:nvPr/>
          </p:nvCxnSpPr>
          <p:spPr>
            <a:xfrm rot="5400000">
              <a:off x="38100" y="4076700"/>
              <a:ext cx="2209800" cy="1588"/>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0800000">
              <a:off x="1114926" y="2999874"/>
              <a:ext cx="457200" cy="1588"/>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7491663" y="2731383"/>
            <a:ext cx="457200" cy="2209800"/>
            <a:chOff x="7491663" y="2972594"/>
            <a:chExt cx="457200" cy="2209800"/>
          </a:xfrm>
        </p:grpSpPr>
        <p:cxnSp>
          <p:nvCxnSpPr>
            <p:cNvPr id="102" name="Straight Connector 101"/>
            <p:cNvCxnSpPr/>
            <p:nvPr/>
          </p:nvCxnSpPr>
          <p:spPr>
            <a:xfrm rot="5400000">
              <a:off x="6819106" y="4076700"/>
              <a:ext cx="2209800" cy="1588"/>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0800000">
              <a:off x="7491663" y="2999874"/>
              <a:ext cx="457200" cy="1588"/>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1118942" y="4611526"/>
            <a:ext cx="3176332" cy="799946"/>
            <a:chOff x="1118942" y="4852737"/>
            <a:chExt cx="3176332" cy="799946"/>
          </a:xfrm>
        </p:grpSpPr>
        <p:grpSp>
          <p:nvGrpSpPr>
            <p:cNvPr id="129" name="Group 128"/>
            <p:cNvGrpSpPr/>
            <p:nvPr/>
          </p:nvGrpSpPr>
          <p:grpSpPr>
            <a:xfrm>
              <a:off x="1118942" y="4852737"/>
              <a:ext cx="3172321" cy="685800"/>
              <a:chOff x="1118942" y="4852737"/>
              <a:chExt cx="3172321" cy="685800"/>
            </a:xfrm>
          </p:grpSpPr>
          <p:cxnSp>
            <p:nvCxnSpPr>
              <p:cNvPr id="104" name="Straight Connector 103"/>
              <p:cNvCxnSpPr/>
              <p:nvPr/>
            </p:nvCxnSpPr>
            <p:spPr>
              <a:xfrm>
                <a:off x="1118942" y="5181600"/>
                <a:ext cx="3148258" cy="1588"/>
              </a:xfrm>
              <a:prstGeom prst="line">
                <a:avLst/>
              </a:prstGeom>
              <a:ln w="57150">
                <a:solidFill>
                  <a:schemeClr val="accent6">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5400000" flipH="1" flipV="1">
                <a:off x="3947569" y="5194843"/>
                <a:ext cx="685800" cy="1588"/>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3" name="TextBox 122"/>
            <p:cNvSpPr txBox="1"/>
            <p:nvPr/>
          </p:nvSpPr>
          <p:spPr>
            <a:xfrm>
              <a:off x="3660164" y="5129463"/>
              <a:ext cx="635110" cy="523220"/>
            </a:xfrm>
            <a:prstGeom prst="rect">
              <a:avLst/>
            </a:prstGeom>
            <a:noFill/>
          </p:spPr>
          <p:txBody>
            <a:bodyPr wrap="none" rtlCol="0">
              <a:spAutoFit/>
            </a:bodyPr>
            <a:lstStyle/>
            <a:p>
              <a:r>
                <a:rPr lang="en-US" sz="2800" b="1" dirty="0" smtClean="0">
                  <a:latin typeface="Arial" pitchFamily="34" charset="0"/>
                  <a:cs typeface="Arial" pitchFamily="34" charset="0"/>
                </a:rPr>
                <a:t>(+)</a:t>
              </a:r>
              <a:endParaRPr lang="en-US" sz="2800" b="1" dirty="0">
                <a:latin typeface="Arial" pitchFamily="34" charset="0"/>
                <a:cs typeface="Arial" pitchFamily="34" charset="0"/>
              </a:endParaRPr>
            </a:p>
          </p:txBody>
        </p:sp>
      </p:grpSp>
      <p:grpSp>
        <p:nvGrpSpPr>
          <p:cNvPr id="131" name="Group 130"/>
          <p:cNvGrpSpPr/>
          <p:nvPr/>
        </p:nvGrpSpPr>
        <p:grpSpPr>
          <a:xfrm>
            <a:off x="4656313" y="4707778"/>
            <a:ext cx="3292560" cy="665748"/>
            <a:chOff x="4632250" y="4948989"/>
            <a:chExt cx="3292560" cy="665748"/>
          </a:xfrm>
        </p:grpSpPr>
        <p:cxnSp>
          <p:nvCxnSpPr>
            <p:cNvPr id="103" name="Straight Connector 102"/>
            <p:cNvCxnSpPr/>
            <p:nvPr/>
          </p:nvCxnSpPr>
          <p:spPr>
            <a:xfrm rot="10800000" flipV="1">
              <a:off x="4648201" y="5181598"/>
              <a:ext cx="3276609" cy="2"/>
            </a:xfrm>
            <a:prstGeom prst="line">
              <a:avLst/>
            </a:prstGeom>
            <a:ln w="57150">
              <a:solidFill>
                <a:schemeClr val="accent6">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flipH="1" flipV="1">
              <a:off x="4420394" y="5176795"/>
              <a:ext cx="457200" cy="1588"/>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4632250" y="5091517"/>
              <a:ext cx="545342" cy="523220"/>
            </a:xfrm>
            <a:prstGeom prst="rect">
              <a:avLst/>
            </a:prstGeom>
            <a:noFill/>
          </p:spPr>
          <p:txBody>
            <a:bodyPr wrap="none" rtlCol="0">
              <a:spAutoFit/>
            </a:bodyPr>
            <a:lstStyle/>
            <a:p>
              <a:r>
                <a:rPr lang="en-US" sz="2800" b="1" dirty="0" smtClean="0">
                  <a:latin typeface="Arial" pitchFamily="34" charset="0"/>
                  <a:cs typeface="Arial" pitchFamily="34" charset="0"/>
                </a:rPr>
                <a:t>(</a:t>
              </a:r>
              <a:r>
                <a:rPr lang="en-US" sz="2800" b="1" dirty="0" smtClean="0">
                  <a:latin typeface="Arial"/>
                  <a:cs typeface="Arial"/>
                </a:rPr>
                <a:t>-</a:t>
              </a:r>
              <a:r>
                <a:rPr lang="en-US" sz="2800" b="1" dirty="0" smtClean="0">
                  <a:latin typeface="Arial" pitchFamily="34" charset="0"/>
                  <a:cs typeface="Arial" pitchFamily="34" charset="0"/>
                </a:rPr>
                <a:t>)</a:t>
              </a:r>
              <a:endParaRPr lang="en-US" sz="2800" b="1" dirty="0">
                <a:latin typeface="Arial" pitchFamily="34" charset="0"/>
                <a:cs typeface="Arial" pitchFamily="34" charset="0"/>
              </a:endParaRPr>
            </a:p>
          </p:txBody>
        </p:sp>
      </p:grpSp>
      <p:sp>
        <p:nvSpPr>
          <p:cNvPr id="132" name="Chevron 131"/>
          <p:cNvSpPr/>
          <p:nvPr/>
        </p:nvSpPr>
        <p:spPr>
          <a:xfrm>
            <a:off x="1375611" y="4836115"/>
            <a:ext cx="182880" cy="2286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Chevron 133"/>
          <p:cNvSpPr/>
          <p:nvPr/>
        </p:nvSpPr>
        <p:spPr>
          <a:xfrm rot="16200000">
            <a:off x="7836982" y="4582249"/>
            <a:ext cx="182880" cy="2286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Chevron 134"/>
          <p:cNvSpPr/>
          <p:nvPr/>
        </p:nvSpPr>
        <p:spPr>
          <a:xfrm>
            <a:off x="5285874" y="4836115"/>
            <a:ext cx="182880" cy="2286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Chevron 113"/>
          <p:cNvSpPr/>
          <p:nvPr/>
        </p:nvSpPr>
        <p:spPr>
          <a:xfrm rot="5400000">
            <a:off x="1051171" y="2936329"/>
            <a:ext cx="182880" cy="2286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TextBox 115"/>
          <p:cNvSpPr txBox="1"/>
          <p:nvPr/>
        </p:nvSpPr>
        <p:spPr>
          <a:xfrm>
            <a:off x="551698" y="5449669"/>
            <a:ext cx="7984878" cy="646331"/>
          </a:xfrm>
          <a:prstGeom prst="rect">
            <a:avLst/>
          </a:prstGeom>
          <a:solidFill>
            <a:schemeClr val="tx2">
              <a:lumMod val="20000"/>
              <a:lumOff val="80000"/>
            </a:schemeClr>
          </a:solidFill>
        </p:spPr>
        <p:txBody>
          <a:bodyPr wrap="none" rtlCol="0">
            <a:spAutoFit/>
          </a:bodyPr>
          <a:lstStyle/>
          <a:p>
            <a:r>
              <a:rPr lang="en-US" sz="3600" spc="-150" dirty="0" err="1" smtClean="0">
                <a:latin typeface="NikoshBAN" pitchFamily="2" charset="0"/>
                <a:cs typeface="NikoshBAN" pitchFamily="2" charset="0"/>
              </a:rPr>
              <a:t>ইলেকট্রনের</a:t>
            </a:r>
            <a:r>
              <a:rPr lang="en-US" sz="3600" spc="-150" dirty="0" smtClean="0">
                <a:latin typeface="NikoshBAN" pitchFamily="2" charset="0"/>
                <a:cs typeface="NikoshBAN" pitchFamily="2" charset="0"/>
              </a:rPr>
              <a:t> </a:t>
            </a:r>
            <a:r>
              <a:rPr lang="en-US" sz="3600" spc="-150" dirty="0" err="1" smtClean="0">
                <a:latin typeface="NikoshBAN" pitchFamily="2" charset="0"/>
                <a:cs typeface="NikoshBAN" pitchFamily="2" charset="0"/>
              </a:rPr>
              <a:t>একমুখী</a:t>
            </a:r>
            <a:r>
              <a:rPr lang="en-US" sz="3600" spc="-150" dirty="0" smtClean="0">
                <a:latin typeface="NikoshBAN" pitchFamily="2" charset="0"/>
                <a:cs typeface="NikoshBAN" pitchFamily="2" charset="0"/>
              </a:rPr>
              <a:t> </a:t>
            </a:r>
            <a:r>
              <a:rPr lang="en-US" sz="3600" spc="-150" dirty="0" err="1" smtClean="0">
                <a:latin typeface="NikoshBAN" pitchFamily="2" charset="0"/>
                <a:cs typeface="NikoshBAN" pitchFamily="2" charset="0"/>
              </a:rPr>
              <a:t>প্রবাহের</a:t>
            </a:r>
            <a:r>
              <a:rPr lang="en-US" sz="3600" spc="-150" dirty="0" smtClean="0">
                <a:latin typeface="NikoshBAN" pitchFamily="2" charset="0"/>
                <a:cs typeface="NikoshBAN" pitchFamily="2" charset="0"/>
              </a:rPr>
              <a:t> </a:t>
            </a:r>
            <a:r>
              <a:rPr lang="en-US" sz="3600" spc="-150" dirty="0" err="1" smtClean="0">
                <a:latin typeface="NikoshBAN" pitchFamily="2" charset="0"/>
                <a:cs typeface="NikoshBAN" pitchFamily="2" charset="0"/>
              </a:rPr>
              <a:t>জন্য</a:t>
            </a:r>
            <a:r>
              <a:rPr lang="en-US" sz="3600" spc="-150" dirty="0" smtClean="0">
                <a:latin typeface="NikoshBAN" pitchFamily="2" charset="0"/>
                <a:cs typeface="NikoshBAN" pitchFamily="2" charset="0"/>
              </a:rPr>
              <a:t> </a:t>
            </a:r>
            <a:r>
              <a:rPr lang="en-US" sz="3600" spc="-150" dirty="0" err="1" smtClean="0">
                <a:latin typeface="NikoshBAN" pitchFamily="2" charset="0"/>
                <a:cs typeface="NikoshBAN" pitchFamily="2" charset="0"/>
              </a:rPr>
              <a:t>সম্মুখী</a:t>
            </a:r>
            <a:r>
              <a:rPr lang="en-US" sz="3600" spc="-150" dirty="0" smtClean="0">
                <a:latin typeface="NikoshBAN" pitchFamily="2" charset="0"/>
                <a:cs typeface="NikoshBAN" pitchFamily="2" charset="0"/>
              </a:rPr>
              <a:t> </a:t>
            </a:r>
            <a:r>
              <a:rPr lang="en-US" sz="3600" spc="-150" dirty="0" err="1" smtClean="0">
                <a:latin typeface="NikoshBAN" pitchFamily="2" charset="0"/>
                <a:cs typeface="NikoshBAN" pitchFamily="2" charset="0"/>
              </a:rPr>
              <a:t>বিদ্যু</a:t>
            </a:r>
            <a:r>
              <a:rPr lang="en-US" sz="3600" spc="-150" dirty="0" smtClean="0">
                <a:latin typeface="NikoshBAN" pitchFamily="2" charset="0"/>
                <a:cs typeface="NikoshBAN" pitchFamily="2" charset="0"/>
              </a:rPr>
              <a:t>ৎ </a:t>
            </a:r>
            <a:r>
              <a:rPr lang="en-US" sz="3600" spc="-150" dirty="0" err="1" smtClean="0">
                <a:latin typeface="NikoshBAN" pitchFamily="2" charset="0"/>
                <a:cs typeface="NikoshBAN" pitchFamily="2" charset="0"/>
              </a:rPr>
              <a:t>প্রবাহ</a:t>
            </a:r>
            <a:r>
              <a:rPr lang="en-US" sz="3600" spc="-150" dirty="0" smtClean="0">
                <a:latin typeface="NikoshBAN" pitchFamily="2" charset="0"/>
                <a:cs typeface="NikoshBAN" pitchFamily="2" charset="0"/>
              </a:rPr>
              <a:t> </a:t>
            </a:r>
            <a:r>
              <a:rPr lang="en-US" sz="3600" spc="-150" dirty="0" err="1" smtClean="0">
                <a:latin typeface="NikoshBAN" pitchFamily="2" charset="0"/>
                <a:cs typeface="NikoshBAN" pitchFamily="2" charset="0"/>
              </a:rPr>
              <a:t>চলছে</a:t>
            </a:r>
            <a:r>
              <a:rPr lang="en-US" sz="3600" spc="-150" dirty="0" smtClean="0">
                <a:latin typeface="NikoshBAN" pitchFamily="2" charset="0"/>
                <a:cs typeface="NikoshBAN" pitchFamily="2" charset="0"/>
              </a:rPr>
              <a:t>।</a:t>
            </a:r>
            <a:endParaRPr lang="en-US" sz="3600" spc="-150" dirty="0">
              <a:latin typeface="NikoshBAN" pitchFamily="2" charset="0"/>
              <a:cs typeface="NikoshBAN" pitchFamily="2" charset="0"/>
            </a:endParaRPr>
          </a:p>
        </p:txBody>
      </p:sp>
      <p:sp>
        <p:nvSpPr>
          <p:cNvPr id="119" name="Frame 118"/>
          <p:cNvSpPr/>
          <p:nvPr/>
        </p:nvSpPr>
        <p:spPr>
          <a:xfrm>
            <a:off x="0" y="11373"/>
            <a:ext cx="9144000" cy="6858000"/>
          </a:xfrm>
          <a:prstGeom prst="frame">
            <a:avLst>
              <a:gd name="adj1" fmla="val 1979"/>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ipe(left)">
                                      <p:cBhvr>
                                        <p:cTn id="12" dur="20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97"/>
                                        </p:tgtEl>
                                      </p:cBhvr>
                                    </p:animEffect>
                                    <p:set>
                                      <p:cBhvr>
                                        <p:cTn id="17" dur="1" fill="hold">
                                          <p:stCondLst>
                                            <p:cond delay="499"/>
                                          </p:stCondLst>
                                        </p:cTn>
                                        <p:tgtEl>
                                          <p:spTgt spid="9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8"/>
                                        </p:tgtEl>
                                        <p:attrNameLst>
                                          <p:attrName>style.visibility</p:attrName>
                                        </p:attrNameLst>
                                      </p:cBhvr>
                                      <p:to>
                                        <p:strVal val="visible"/>
                                      </p:to>
                                    </p:set>
                                    <p:animEffect transition="in" filter="wipe(up)">
                                      <p:cBhvr>
                                        <p:cTn id="22" dur="2000"/>
                                        <p:tgtEl>
                                          <p:spTgt spid="128"/>
                                        </p:tgtEl>
                                      </p:cBhvr>
                                    </p:animEffect>
                                  </p:childTnLst>
                                </p:cTn>
                              </p:par>
                              <p:par>
                                <p:cTn id="23" presetID="22" presetClass="entr" presetSubtype="1" fill="hold" nodeType="withEffect">
                                  <p:stCondLst>
                                    <p:cond delay="0"/>
                                  </p:stCondLst>
                                  <p:childTnLst>
                                    <p:set>
                                      <p:cBhvr>
                                        <p:cTn id="24" dur="1" fill="hold">
                                          <p:stCondLst>
                                            <p:cond delay="0"/>
                                          </p:stCondLst>
                                        </p:cTn>
                                        <p:tgtEl>
                                          <p:spTgt spid="127"/>
                                        </p:tgtEl>
                                        <p:attrNameLst>
                                          <p:attrName>style.visibility</p:attrName>
                                        </p:attrNameLst>
                                      </p:cBhvr>
                                      <p:to>
                                        <p:strVal val="visible"/>
                                      </p:to>
                                    </p:set>
                                    <p:animEffect transition="in" filter="wipe(up)">
                                      <p:cBhvr>
                                        <p:cTn id="25" dur="2000"/>
                                        <p:tgtEl>
                                          <p:spTgt spid="1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30"/>
                                        </p:tgtEl>
                                        <p:attrNameLst>
                                          <p:attrName>style.visibility</p:attrName>
                                        </p:attrNameLst>
                                      </p:cBhvr>
                                      <p:to>
                                        <p:strVal val="visible"/>
                                      </p:to>
                                    </p:set>
                                    <p:animEffect transition="in" filter="wipe(left)">
                                      <p:cBhvr>
                                        <p:cTn id="30" dur="2000"/>
                                        <p:tgtEl>
                                          <p:spTgt spid="1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31"/>
                                        </p:tgtEl>
                                        <p:attrNameLst>
                                          <p:attrName>style.visibility</p:attrName>
                                        </p:attrNameLst>
                                      </p:cBhvr>
                                      <p:to>
                                        <p:strVal val="visible"/>
                                      </p:to>
                                    </p:set>
                                    <p:animEffect transition="in" filter="wipe(right)">
                                      <p:cBhvr>
                                        <p:cTn id="35" dur="2000"/>
                                        <p:tgtEl>
                                          <p:spTgt spid="131"/>
                                        </p:tgtEl>
                                      </p:cBhvr>
                                    </p:animEffec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2.77778E-7 -4.07407E-6 L 0.1 -4.07407E-6 " pathEditMode="relative" rAng="0" ptsTypes="AA">
                                      <p:cBhvr>
                                        <p:cTn id="39" dur="2000" fill="hold"/>
                                        <p:tgtEl>
                                          <p:spTgt spid="365"/>
                                        </p:tgtEl>
                                        <p:attrNameLst>
                                          <p:attrName>ppt_x</p:attrName>
                                          <p:attrName>ppt_y</p:attrName>
                                        </p:attrNameLst>
                                      </p:cBhvr>
                                      <p:rCtr x="50" y="0"/>
                                    </p:animMotion>
                                  </p:childTnLst>
                                </p:cTn>
                              </p:par>
                              <p:par>
                                <p:cTn id="40" presetID="0" presetClass="path" presetSubtype="0" accel="50000" decel="50000" fill="hold" grpId="0" nodeType="withEffect">
                                  <p:stCondLst>
                                    <p:cond delay="0"/>
                                  </p:stCondLst>
                                  <p:childTnLst>
                                    <p:animMotion origin="layout" path="M -4.44444E-6 6.2963E-6 L -0.1 6.2963E-6 " pathEditMode="relative" ptsTypes="AA">
                                      <p:cBhvr>
                                        <p:cTn id="41" dur="2000" fill="hold"/>
                                        <p:tgtEl>
                                          <p:spTgt spid="391"/>
                                        </p:tgtEl>
                                        <p:attrNameLst>
                                          <p:attrName>ppt_x</p:attrName>
                                          <p:attrName>ppt_y</p:attrName>
                                        </p:attrNameLst>
                                      </p:cBhvr>
                                    </p:animMotion>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nodeType="clickEffect">
                                  <p:stCondLst>
                                    <p:cond delay="0"/>
                                  </p:stCondLst>
                                  <p:childTnLst>
                                    <p:animMotion origin="layout" path="M 1.94444E-6 1.11111E-6 L 0.1 1.11111E-6 " pathEditMode="relative" ptsTypes="AA">
                                      <p:cBhvr>
                                        <p:cTn id="45" dur="2000" fill="hold"/>
                                        <p:tgtEl>
                                          <p:spTgt spid="393"/>
                                        </p:tgtEl>
                                        <p:attrNameLst>
                                          <p:attrName>ppt_x</p:attrName>
                                          <p:attrName>ppt_y</p:attrName>
                                        </p:attrNameLst>
                                      </p:cBhvr>
                                    </p:animMotion>
                                  </p:childTnLst>
                                </p:cTn>
                              </p:par>
                              <p:par>
                                <p:cTn id="46" presetID="0" presetClass="path" presetSubtype="0" accel="50000" decel="50000" fill="hold" grpId="0" nodeType="withEffect">
                                  <p:stCondLst>
                                    <p:cond delay="0"/>
                                  </p:stCondLst>
                                  <p:childTnLst>
                                    <p:animMotion origin="layout" path="M -4.44444E-6 6.2963E-6 L -0.1 6.2963E-6 " pathEditMode="relative" ptsTypes="AA">
                                      <p:cBhvr>
                                        <p:cTn id="47" dur="2000" fill="hold"/>
                                        <p:tgtEl>
                                          <p:spTgt spid="396"/>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1.94444E-6 1.11111E-6 L 0.1 1.11111E-6 " pathEditMode="relative" ptsTypes="AA">
                                      <p:cBhvr>
                                        <p:cTn id="51" dur="2000" fill="hold"/>
                                        <p:tgtEl>
                                          <p:spTgt spid="399"/>
                                        </p:tgtEl>
                                        <p:attrNameLst>
                                          <p:attrName>ppt_x</p:attrName>
                                          <p:attrName>ppt_y</p:attrName>
                                        </p:attrNameLst>
                                      </p:cBhvr>
                                    </p:animMotion>
                                  </p:childTnLst>
                                </p:cTn>
                              </p:par>
                              <p:par>
                                <p:cTn id="52" presetID="0" presetClass="path" presetSubtype="0" accel="50000" decel="50000" fill="hold" grpId="0" nodeType="withEffect">
                                  <p:stCondLst>
                                    <p:cond delay="0"/>
                                  </p:stCondLst>
                                  <p:childTnLst>
                                    <p:animMotion origin="layout" path="M -4.44444E-6 6.2963E-6 L -0.1 6.2963E-6 " pathEditMode="relative" ptsTypes="AA">
                                      <p:cBhvr>
                                        <p:cTn id="53" dur="2000" fill="hold"/>
                                        <p:tgtEl>
                                          <p:spTgt spid="397"/>
                                        </p:tgtEl>
                                        <p:attrNameLst>
                                          <p:attrName>ppt_x</p:attrName>
                                          <p:attrName>ppt_y</p:attrName>
                                        </p:attrNameLst>
                                      </p:cBhvr>
                                    </p:animMotion>
                                  </p:childTnLst>
                                </p:cTn>
                              </p:par>
                            </p:childTnLst>
                          </p:cTn>
                        </p:par>
                      </p:childTnLst>
                    </p:cTn>
                  </p:par>
                  <p:par>
                    <p:cTn id="54" fill="hold">
                      <p:stCondLst>
                        <p:cond delay="indefinite"/>
                      </p:stCondLst>
                      <p:childTnLst>
                        <p:par>
                          <p:cTn id="55" fill="hold">
                            <p:stCondLst>
                              <p:cond delay="0"/>
                            </p:stCondLst>
                            <p:childTnLst>
                              <p:par>
                                <p:cTn id="56" presetID="0" presetClass="path" presetSubtype="0" accel="50000" decel="50000" fill="hold" nodeType="clickEffect">
                                  <p:stCondLst>
                                    <p:cond delay="0"/>
                                  </p:stCondLst>
                                  <p:childTnLst>
                                    <p:animMotion origin="layout" path="M 1.94444E-6 1.11111E-6 L 0.1 1.11111E-6 " pathEditMode="relative" ptsTypes="AA">
                                      <p:cBhvr>
                                        <p:cTn id="57" dur="2000" fill="hold"/>
                                        <p:tgtEl>
                                          <p:spTgt spid="402"/>
                                        </p:tgtEl>
                                        <p:attrNameLst>
                                          <p:attrName>ppt_x</p:attrName>
                                          <p:attrName>ppt_y</p:attrName>
                                        </p:attrNameLst>
                                      </p:cBhvr>
                                    </p:animMotion>
                                  </p:childTnLst>
                                </p:cTn>
                              </p:par>
                              <p:par>
                                <p:cTn id="58" presetID="0" presetClass="path" presetSubtype="0" accel="50000" decel="50000" fill="hold" grpId="0" nodeType="withEffect">
                                  <p:stCondLst>
                                    <p:cond delay="0"/>
                                  </p:stCondLst>
                                  <p:childTnLst>
                                    <p:animMotion origin="layout" path="M -4.44444E-6 6.2963E-6 L -0.1 6.2963E-6 " pathEditMode="relative" ptsTypes="AA">
                                      <p:cBhvr>
                                        <p:cTn id="59" dur="2000" fill="hold"/>
                                        <p:tgtEl>
                                          <p:spTgt spid="398"/>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22" presetClass="entr" presetSubtype="1" repeatCount="2000" fill="hold" nodeType="clickEffect">
                                  <p:stCondLst>
                                    <p:cond delay="0"/>
                                  </p:stCondLst>
                                  <p:childTnLst>
                                    <p:set>
                                      <p:cBhvr>
                                        <p:cTn id="63" dur="1" fill="hold">
                                          <p:stCondLst>
                                            <p:cond delay="0"/>
                                          </p:stCondLst>
                                        </p:cTn>
                                        <p:tgtEl>
                                          <p:spTgt spid="408"/>
                                        </p:tgtEl>
                                        <p:attrNameLst>
                                          <p:attrName>style.visibility</p:attrName>
                                        </p:attrNameLst>
                                      </p:cBhvr>
                                      <p:to>
                                        <p:strVal val="visible"/>
                                      </p:to>
                                    </p:set>
                                    <p:animEffect transition="in" filter="wipe(up)">
                                      <p:cBhvr>
                                        <p:cTn id="64" dur="2000"/>
                                        <p:tgtEl>
                                          <p:spTgt spid="40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365"/>
                                        </p:tgtEl>
                                      </p:cBhvr>
                                    </p:animEffect>
                                    <p:set>
                                      <p:cBhvr>
                                        <p:cTn id="69" dur="1" fill="hold">
                                          <p:stCondLst>
                                            <p:cond delay="499"/>
                                          </p:stCondLst>
                                        </p:cTn>
                                        <p:tgtEl>
                                          <p:spTgt spid="365"/>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391"/>
                                        </p:tgtEl>
                                      </p:cBhvr>
                                    </p:animEffect>
                                    <p:set>
                                      <p:cBhvr>
                                        <p:cTn id="72" dur="1" fill="hold">
                                          <p:stCondLst>
                                            <p:cond delay="499"/>
                                          </p:stCondLst>
                                        </p:cTn>
                                        <p:tgtEl>
                                          <p:spTgt spid="391"/>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393"/>
                                        </p:tgtEl>
                                      </p:cBhvr>
                                    </p:animEffect>
                                    <p:set>
                                      <p:cBhvr>
                                        <p:cTn id="75" dur="1" fill="hold">
                                          <p:stCondLst>
                                            <p:cond delay="499"/>
                                          </p:stCondLst>
                                        </p:cTn>
                                        <p:tgtEl>
                                          <p:spTgt spid="393"/>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396"/>
                                        </p:tgtEl>
                                      </p:cBhvr>
                                    </p:animEffect>
                                    <p:set>
                                      <p:cBhvr>
                                        <p:cTn id="78" dur="1" fill="hold">
                                          <p:stCondLst>
                                            <p:cond delay="499"/>
                                          </p:stCondLst>
                                        </p:cTn>
                                        <p:tgtEl>
                                          <p:spTgt spid="396"/>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99"/>
                                        </p:tgtEl>
                                      </p:cBhvr>
                                    </p:animEffect>
                                    <p:set>
                                      <p:cBhvr>
                                        <p:cTn id="81" dur="1" fill="hold">
                                          <p:stCondLst>
                                            <p:cond delay="499"/>
                                          </p:stCondLst>
                                        </p:cTn>
                                        <p:tgtEl>
                                          <p:spTgt spid="399"/>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397"/>
                                        </p:tgtEl>
                                      </p:cBhvr>
                                    </p:animEffect>
                                    <p:set>
                                      <p:cBhvr>
                                        <p:cTn id="84" dur="1" fill="hold">
                                          <p:stCondLst>
                                            <p:cond delay="499"/>
                                          </p:stCondLst>
                                        </p:cTn>
                                        <p:tgtEl>
                                          <p:spTgt spid="397"/>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402"/>
                                        </p:tgtEl>
                                      </p:cBhvr>
                                    </p:animEffect>
                                    <p:set>
                                      <p:cBhvr>
                                        <p:cTn id="87" dur="1" fill="hold">
                                          <p:stCondLst>
                                            <p:cond delay="499"/>
                                          </p:stCondLst>
                                        </p:cTn>
                                        <p:tgtEl>
                                          <p:spTgt spid="402"/>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398"/>
                                        </p:tgtEl>
                                      </p:cBhvr>
                                    </p:animEffect>
                                    <p:set>
                                      <p:cBhvr>
                                        <p:cTn id="90" dur="1" fill="hold">
                                          <p:stCondLst>
                                            <p:cond delay="499"/>
                                          </p:stCondLst>
                                        </p:cTn>
                                        <p:tgtEl>
                                          <p:spTgt spid="398"/>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417"/>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1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14"/>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2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7" presetClass="entr" presetSubtype="10" fill="hold" grpId="0" nodeType="clickEffect">
                                  <p:stCondLst>
                                    <p:cond delay="0"/>
                                  </p:stCondLst>
                                  <p:childTnLst>
                                    <p:set>
                                      <p:cBhvr>
                                        <p:cTn id="102" dur="1" fill="hold">
                                          <p:stCondLst>
                                            <p:cond delay="0"/>
                                          </p:stCondLst>
                                        </p:cTn>
                                        <p:tgtEl>
                                          <p:spTgt spid="95"/>
                                        </p:tgtEl>
                                        <p:attrNameLst>
                                          <p:attrName>style.visibility</p:attrName>
                                        </p:attrNameLst>
                                      </p:cBhvr>
                                      <p:to>
                                        <p:strVal val="visible"/>
                                      </p:to>
                                    </p:set>
                                    <p:anim calcmode="lin" valueType="num">
                                      <p:cBhvr>
                                        <p:cTn id="103" dur="500" fill="hold"/>
                                        <p:tgtEl>
                                          <p:spTgt spid="95"/>
                                        </p:tgtEl>
                                        <p:attrNameLst>
                                          <p:attrName>ppt_w</p:attrName>
                                        </p:attrNameLst>
                                      </p:cBhvr>
                                      <p:tavLst>
                                        <p:tav tm="0">
                                          <p:val>
                                            <p:fltVal val="0"/>
                                          </p:val>
                                        </p:tav>
                                        <p:tav tm="100000">
                                          <p:val>
                                            <p:strVal val="#ppt_w"/>
                                          </p:val>
                                        </p:tav>
                                      </p:tavLst>
                                    </p:anim>
                                    <p:anim calcmode="lin" valueType="num">
                                      <p:cBhvr>
                                        <p:cTn id="104" dur="500" fill="hold"/>
                                        <p:tgtEl>
                                          <p:spTgt spid="95"/>
                                        </p:tgtEl>
                                        <p:attrNameLst>
                                          <p:attrName>ppt_h</p:attrName>
                                        </p:attrNameLst>
                                      </p:cBhvr>
                                      <p:tavLst>
                                        <p:tav tm="0">
                                          <p:val>
                                            <p:strVal val="#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1" nodeType="clickEffect">
                                  <p:stCondLst>
                                    <p:cond delay="0"/>
                                  </p:stCondLst>
                                  <p:childTnLst>
                                    <p:set>
                                      <p:cBhvr>
                                        <p:cTn id="108" dur="1" fill="hold">
                                          <p:stCondLst>
                                            <p:cond delay="0"/>
                                          </p:stCondLst>
                                        </p:cTn>
                                        <p:tgtEl>
                                          <p:spTgt spid="135"/>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13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1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34"/>
                                        </p:tgtEl>
                                        <p:attrNameLst>
                                          <p:attrName>style.visibility</p:attrName>
                                        </p:attrNameLst>
                                      </p:cBhvr>
                                      <p:to>
                                        <p:strVal val="visible"/>
                                      </p:to>
                                    </p:set>
                                  </p:childTnLst>
                                </p:cTn>
                              </p:par>
                              <p:par>
                                <p:cTn id="115" presetID="63" presetClass="path" presetSubtype="0" repeatCount="indefinite" accel="50000" decel="50000" fill="remove" grpId="0" nodeType="withEffect">
                                  <p:stCondLst>
                                    <p:cond delay="0"/>
                                  </p:stCondLst>
                                  <p:childTnLst>
                                    <p:animMotion origin="layout" path="M 0 0  L 0.25 0  E" pathEditMode="relative" ptsTypes="">
                                      <p:cBhvr>
                                        <p:cTn id="116" dur="2000" fill="hold"/>
                                        <p:tgtEl>
                                          <p:spTgt spid="132"/>
                                        </p:tgtEl>
                                        <p:attrNameLst>
                                          <p:attrName>ppt_x</p:attrName>
                                          <p:attrName>ppt_y</p:attrName>
                                        </p:attrNameLst>
                                      </p:cBhvr>
                                    </p:animMotion>
                                  </p:childTnLst>
                                </p:cTn>
                              </p:par>
                              <p:par>
                                <p:cTn id="117" presetID="63" presetClass="path" presetSubtype="0" repeatCount="indefinite" accel="50000" decel="50000" fill="remove" grpId="0" nodeType="withEffect">
                                  <p:stCondLst>
                                    <p:cond delay="0"/>
                                  </p:stCondLst>
                                  <p:childTnLst>
                                    <p:animMotion origin="layout" path="M 0 0  L 0.25 0  E" pathEditMode="relative" ptsTypes="">
                                      <p:cBhvr>
                                        <p:cTn id="118" dur="2000" fill="hold"/>
                                        <p:tgtEl>
                                          <p:spTgt spid="135"/>
                                        </p:tgtEl>
                                        <p:attrNameLst>
                                          <p:attrName>ppt_x</p:attrName>
                                          <p:attrName>ppt_y</p:attrName>
                                        </p:attrNameLst>
                                      </p:cBhvr>
                                    </p:animMotion>
                                  </p:childTnLst>
                                </p:cTn>
                              </p:par>
                              <p:par>
                                <p:cTn id="119" presetID="42" presetClass="path" presetSubtype="0" repeatCount="indefinite" accel="50000" decel="50000" fill="remove" grpId="1" nodeType="withEffect">
                                  <p:stCondLst>
                                    <p:cond delay="0"/>
                                  </p:stCondLst>
                                  <p:childTnLst>
                                    <p:animMotion origin="layout" path="M 0.00017 0.00533 L 0.00017 0.22523 " pathEditMode="relative" rAng="0" ptsTypes="AA">
                                      <p:cBhvr>
                                        <p:cTn id="120" dur="2000" fill="hold"/>
                                        <p:tgtEl>
                                          <p:spTgt spid="114"/>
                                        </p:tgtEl>
                                        <p:attrNameLst>
                                          <p:attrName>ppt_x</p:attrName>
                                          <p:attrName>ppt_y</p:attrName>
                                        </p:attrNameLst>
                                      </p:cBhvr>
                                      <p:rCtr x="0" y="110"/>
                                    </p:animMotion>
                                  </p:childTnLst>
                                </p:cTn>
                              </p:par>
                              <p:par>
                                <p:cTn id="121" presetID="64" presetClass="path" presetSubtype="0" repeatCount="indefinite" accel="50000" decel="50000" fill="hold" grpId="1" nodeType="withEffect">
                                  <p:stCondLst>
                                    <p:cond delay="0"/>
                                  </p:stCondLst>
                                  <p:childTnLst>
                                    <p:animMotion origin="layout" path="M -0.00034 -0.01111 L -0.00034 -0.23102 " pathEditMode="relative" rAng="0" ptsTypes="AA">
                                      <p:cBhvr>
                                        <p:cTn id="122" dur="2000" fill="hold"/>
                                        <p:tgtEl>
                                          <p:spTgt spid="134"/>
                                        </p:tgtEl>
                                        <p:attrNameLst>
                                          <p:attrName>ppt_x</p:attrName>
                                          <p:attrName>ppt_y</p:attrName>
                                        </p:attrNameLst>
                                      </p:cBhvr>
                                      <p:rCtr x="0" y="-110"/>
                                    </p:animMotion>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116"/>
                                        </p:tgtEl>
                                        <p:attrNameLst>
                                          <p:attrName>style.visibility</p:attrName>
                                        </p:attrNameLst>
                                      </p:cBhvr>
                                      <p:to>
                                        <p:strVal val="visible"/>
                                      </p:to>
                                    </p:set>
                                    <p:animEffect transition="in" filter="wipe(left)">
                                      <p:cBhvr>
                                        <p:cTn id="127" dur="2000"/>
                                        <p:tgtEl>
                                          <p:spTgt spid="116"/>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xit" presetSubtype="0" fill="hold" grpId="1" nodeType="clickEffect">
                                  <p:stCondLst>
                                    <p:cond delay="0"/>
                                  </p:stCondLst>
                                  <p:childTnLst>
                                    <p:animEffect transition="out" filter="fade">
                                      <p:cBhvr>
                                        <p:cTn id="131" dur="500"/>
                                        <p:tgtEl>
                                          <p:spTgt spid="116"/>
                                        </p:tgtEl>
                                      </p:cBhvr>
                                    </p:animEffect>
                                    <p:set>
                                      <p:cBhvr>
                                        <p:cTn id="132" dur="1" fill="hold">
                                          <p:stCondLst>
                                            <p:cond delay="499"/>
                                          </p:stCondLst>
                                        </p:cTn>
                                        <p:tgtEl>
                                          <p:spTgt spid="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 grpId="0" animBg="1"/>
      <p:bldP spid="391" grpId="1" animBg="1"/>
      <p:bldP spid="396" grpId="0" animBg="1"/>
      <p:bldP spid="396" grpId="1" animBg="1"/>
      <p:bldP spid="397" grpId="0" animBg="1"/>
      <p:bldP spid="397" grpId="1" animBg="1"/>
      <p:bldP spid="398" grpId="0" animBg="1"/>
      <p:bldP spid="398" grpId="1" animBg="1"/>
      <p:bldP spid="95" grpId="0"/>
      <p:bldP spid="96" grpId="0" animBg="1"/>
      <p:bldP spid="97" grpId="0" animBg="1"/>
      <p:bldP spid="97" grpId="1" animBg="1"/>
      <p:bldP spid="132" grpId="0" animBg="1"/>
      <p:bldP spid="132" grpId="1" animBg="1"/>
      <p:bldP spid="134" grpId="0" animBg="1"/>
      <p:bldP spid="134" grpId="1" animBg="1"/>
      <p:bldP spid="135" grpId="0" animBg="1"/>
      <p:bldP spid="135" grpId="1" animBg="1"/>
      <p:bldP spid="114" grpId="0" animBg="1"/>
      <p:bldP spid="114" grpId="1" animBg="1"/>
      <p:bldP spid="116" grpId="0" animBg="1"/>
      <p:bldP spid="11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3" name="Frame 12"/>
          <p:cNvSpPr/>
          <p:nvPr/>
        </p:nvSpPr>
        <p:spPr>
          <a:xfrm>
            <a:off x="0" y="11373"/>
            <a:ext cx="9144000" cy="6858000"/>
          </a:xfrm>
          <a:prstGeom prst="frame">
            <a:avLst>
              <a:gd name="adj1" fmla="val 1979"/>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457200" y="512802"/>
            <a:ext cx="8135102" cy="553998"/>
          </a:xfrm>
          <a:prstGeom prst="rect">
            <a:avLst/>
          </a:prstGeom>
          <a:solidFill>
            <a:schemeClr val="accent6">
              <a:lumMod val="40000"/>
              <a:lumOff val="60000"/>
            </a:schemeClr>
          </a:solidFill>
        </p:spPr>
        <p:txBody>
          <a:bodyPr wrap="square" rtlCol="0">
            <a:spAutoFit/>
          </a:bodyPr>
          <a:lstStyle/>
          <a:p>
            <a:r>
              <a:rPr lang="en-US" sz="3000" spc="-150" dirty="0" err="1" smtClean="0">
                <a:latin typeface="NikoshBAN" pitchFamily="2" charset="0"/>
                <a:cs typeface="NikoshBAN" pitchFamily="2" charset="0"/>
              </a:rPr>
              <a:t>একমুখী</a:t>
            </a:r>
            <a:r>
              <a:rPr lang="en-US" sz="3000" spc="-150" dirty="0" smtClean="0">
                <a:latin typeface="NikoshBAN" pitchFamily="2" charset="0"/>
                <a:cs typeface="NikoshBAN" pitchFamily="2" charset="0"/>
              </a:rPr>
              <a:t> </a:t>
            </a:r>
            <a:r>
              <a:rPr lang="en-US" sz="3000" spc="-150" dirty="0" err="1" smtClean="0">
                <a:latin typeface="NikoshBAN" pitchFamily="2" charset="0"/>
                <a:cs typeface="NikoshBAN" pitchFamily="2" charset="0"/>
              </a:rPr>
              <a:t>প্রবাহের</a:t>
            </a:r>
            <a:r>
              <a:rPr lang="en-US" sz="3000" spc="-150" dirty="0" smtClean="0">
                <a:latin typeface="NikoshBAN" pitchFamily="2" charset="0"/>
                <a:cs typeface="NikoshBAN" pitchFamily="2" charset="0"/>
              </a:rPr>
              <a:t> </a:t>
            </a:r>
            <a:r>
              <a:rPr lang="en-US" sz="3000" spc="-150" dirty="0" err="1" smtClean="0">
                <a:latin typeface="NikoshBAN" pitchFamily="2" charset="0"/>
                <a:cs typeface="NikoshBAN" pitchFamily="2" charset="0"/>
              </a:rPr>
              <a:t>কারণে</a:t>
            </a:r>
            <a:r>
              <a:rPr lang="en-US" sz="3000" spc="-150" dirty="0" smtClean="0">
                <a:latin typeface="NikoshBAN" pitchFamily="2" charset="0"/>
                <a:cs typeface="NikoshBAN" pitchFamily="2" charset="0"/>
              </a:rPr>
              <a:t> </a:t>
            </a:r>
            <a:r>
              <a:rPr lang="bn-BD" sz="3000" spc="-150" dirty="0" smtClean="0">
                <a:latin typeface="NikoshBAN" pitchFamily="2" charset="0"/>
                <a:cs typeface="NikoshBAN" pitchFamily="2" charset="0"/>
              </a:rPr>
              <a:t>এ ধরনের কৌশলকে কোন কাজে ব্যবহার করা যায়?</a:t>
            </a:r>
            <a:endParaRPr lang="en-US" sz="3000" spc="-150" dirty="0">
              <a:latin typeface="NikoshBAN" pitchFamily="2" charset="0"/>
              <a:cs typeface="NikoshBAN" pitchFamily="2" charset="0"/>
            </a:endParaRPr>
          </a:p>
        </p:txBody>
      </p:sp>
      <p:grpSp>
        <p:nvGrpSpPr>
          <p:cNvPr id="76" name="Group 75"/>
          <p:cNvGrpSpPr/>
          <p:nvPr/>
        </p:nvGrpSpPr>
        <p:grpSpPr>
          <a:xfrm>
            <a:off x="3590474" y="1295400"/>
            <a:ext cx="2962726" cy="1494209"/>
            <a:chOff x="2584884" y="1915180"/>
            <a:chExt cx="2962726" cy="1494209"/>
          </a:xfrm>
        </p:grpSpPr>
        <p:sp>
          <p:nvSpPr>
            <p:cNvPr id="18" name="TextBox 17"/>
            <p:cNvSpPr txBox="1"/>
            <p:nvPr/>
          </p:nvSpPr>
          <p:spPr>
            <a:xfrm>
              <a:off x="3048000" y="1949970"/>
              <a:ext cx="389850" cy="461665"/>
            </a:xfrm>
            <a:prstGeom prst="rect">
              <a:avLst/>
            </a:prstGeom>
            <a:solidFill>
              <a:schemeClr val="tx2">
                <a:lumMod val="20000"/>
                <a:lumOff val="80000"/>
              </a:schemeClr>
            </a:solidFill>
          </p:spPr>
          <p:txBody>
            <a:bodyPr wrap="none" rtlCol="0">
              <a:spAutoFit/>
            </a:bodyPr>
            <a:lstStyle/>
            <a:p>
              <a:r>
                <a:rPr lang="en-US" sz="2400" dirty="0" smtClean="0">
                  <a:latin typeface="Arial" pitchFamily="34" charset="0"/>
                  <a:cs typeface="Arial" pitchFamily="34" charset="0"/>
                </a:rPr>
                <a:t>P</a:t>
              </a:r>
              <a:endParaRPr lang="en-US" sz="2400" dirty="0">
                <a:latin typeface="NikoshBAN" pitchFamily="2" charset="0"/>
                <a:cs typeface="NikoshBAN" pitchFamily="2" charset="0"/>
              </a:endParaRPr>
            </a:p>
          </p:txBody>
        </p:sp>
        <p:grpSp>
          <p:nvGrpSpPr>
            <p:cNvPr id="21" name="Group 107"/>
            <p:cNvGrpSpPr/>
            <p:nvPr/>
          </p:nvGrpSpPr>
          <p:grpSpPr>
            <a:xfrm>
              <a:off x="2584884" y="2374240"/>
              <a:ext cx="1453716" cy="1013196"/>
              <a:chOff x="817814" y="1566407"/>
              <a:chExt cx="1646887" cy="1147830"/>
            </a:xfrm>
          </p:grpSpPr>
          <p:sp>
            <p:nvSpPr>
              <p:cNvPr id="22" name="Rectangle 4"/>
              <p:cNvSpPr/>
              <p:nvPr/>
            </p:nvSpPr>
            <p:spPr>
              <a:xfrm>
                <a:off x="817814" y="1566407"/>
                <a:ext cx="1646887" cy="114783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7" descr="Electron Hole.png"/>
              <p:cNvPicPr>
                <a:picLocks noChangeAspect="1"/>
              </p:cNvPicPr>
              <p:nvPr/>
            </p:nvPicPr>
            <p:blipFill>
              <a:blip r:embed="rId3" cstate="print"/>
              <a:stretch>
                <a:fillRect/>
              </a:stretch>
            </p:blipFill>
            <p:spPr>
              <a:xfrm>
                <a:off x="887858" y="1581729"/>
                <a:ext cx="258322" cy="269888"/>
              </a:xfrm>
              <a:prstGeom prst="rect">
                <a:avLst/>
              </a:prstGeom>
            </p:spPr>
          </p:pic>
          <p:sp>
            <p:nvSpPr>
              <p:cNvPr id="25" name="Oval 18"/>
              <p:cNvSpPr/>
              <p:nvPr/>
            </p:nvSpPr>
            <p:spPr>
              <a:xfrm>
                <a:off x="913651" y="1612398"/>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15" descr="Electron Hole.png"/>
              <p:cNvPicPr>
                <a:picLocks noChangeAspect="1"/>
              </p:cNvPicPr>
              <p:nvPr/>
            </p:nvPicPr>
            <p:blipFill>
              <a:blip r:embed="rId3" cstate="print"/>
              <a:stretch>
                <a:fillRect/>
              </a:stretch>
            </p:blipFill>
            <p:spPr>
              <a:xfrm>
                <a:off x="887858" y="2140173"/>
                <a:ext cx="258322" cy="269888"/>
              </a:xfrm>
              <a:prstGeom prst="rect">
                <a:avLst/>
              </a:prstGeom>
            </p:spPr>
          </p:pic>
          <p:sp>
            <p:nvSpPr>
              <p:cNvPr id="27" name="Oval 16"/>
              <p:cNvSpPr/>
              <p:nvPr/>
            </p:nvSpPr>
            <p:spPr>
              <a:xfrm>
                <a:off x="913651" y="21708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13" descr="Electron Hole.png"/>
              <p:cNvPicPr>
                <a:picLocks noChangeAspect="1"/>
              </p:cNvPicPr>
              <p:nvPr/>
            </p:nvPicPr>
            <p:blipFill>
              <a:blip r:embed="rId3" cstate="print"/>
              <a:stretch>
                <a:fillRect/>
              </a:stretch>
            </p:blipFill>
            <p:spPr>
              <a:xfrm>
                <a:off x="887858" y="2419396"/>
                <a:ext cx="258322" cy="269888"/>
              </a:xfrm>
              <a:prstGeom prst="rect">
                <a:avLst/>
              </a:prstGeom>
            </p:spPr>
          </p:pic>
          <p:sp>
            <p:nvSpPr>
              <p:cNvPr id="29" name="Oval 14"/>
              <p:cNvSpPr/>
              <p:nvPr/>
            </p:nvSpPr>
            <p:spPr>
              <a:xfrm>
                <a:off x="913651" y="2450065"/>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11" descr="Electron Hole.png"/>
              <p:cNvPicPr>
                <a:picLocks noChangeAspect="1"/>
              </p:cNvPicPr>
              <p:nvPr/>
            </p:nvPicPr>
            <p:blipFill>
              <a:blip r:embed="rId3" cstate="print"/>
              <a:stretch>
                <a:fillRect/>
              </a:stretch>
            </p:blipFill>
            <p:spPr>
              <a:xfrm>
                <a:off x="887858" y="1860951"/>
                <a:ext cx="258322" cy="269888"/>
              </a:xfrm>
              <a:prstGeom prst="rect">
                <a:avLst/>
              </a:prstGeom>
            </p:spPr>
          </p:pic>
          <p:sp>
            <p:nvSpPr>
              <p:cNvPr id="31" name="Oval 12"/>
              <p:cNvSpPr/>
              <p:nvPr/>
            </p:nvSpPr>
            <p:spPr>
              <a:xfrm>
                <a:off x="913651" y="1891620"/>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Electron Hole.png"/>
              <p:cNvPicPr>
                <a:picLocks noChangeAspect="1"/>
              </p:cNvPicPr>
              <p:nvPr/>
            </p:nvPicPr>
            <p:blipFill>
              <a:blip r:embed="rId3" cstate="print"/>
              <a:stretch>
                <a:fillRect/>
              </a:stretch>
            </p:blipFill>
            <p:spPr>
              <a:xfrm>
                <a:off x="1291322" y="1592673"/>
                <a:ext cx="258322" cy="269888"/>
              </a:xfrm>
              <a:prstGeom prst="rect">
                <a:avLst/>
              </a:prstGeom>
            </p:spPr>
          </p:pic>
          <p:sp>
            <p:nvSpPr>
              <p:cNvPr id="33" name="Oval 32"/>
              <p:cNvSpPr/>
              <p:nvPr/>
            </p:nvSpPr>
            <p:spPr>
              <a:xfrm>
                <a:off x="1317115"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Electron Hole.png"/>
              <p:cNvPicPr>
                <a:picLocks noChangeAspect="1"/>
              </p:cNvPicPr>
              <p:nvPr/>
            </p:nvPicPr>
            <p:blipFill>
              <a:blip r:embed="rId3" cstate="print"/>
              <a:stretch>
                <a:fillRect/>
              </a:stretch>
            </p:blipFill>
            <p:spPr>
              <a:xfrm>
                <a:off x="1291322" y="2151117"/>
                <a:ext cx="258322" cy="269888"/>
              </a:xfrm>
              <a:prstGeom prst="rect">
                <a:avLst/>
              </a:prstGeom>
            </p:spPr>
          </p:pic>
          <p:sp>
            <p:nvSpPr>
              <p:cNvPr id="35" name="Oval 34"/>
              <p:cNvSpPr/>
              <p:nvPr/>
            </p:nvSpPr>
            <p:spPr>
              <a:xfrm>
                <a:off x="1317115"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Electron Hole.png"/>
              <p:cNvPicPr>
                <a:picLocks noChangeAspect="1"/>
              </p:cNvPicPr>
              <p:nvPr/>
            </p:nvPicPr>
            <p:blipFill>
              <a:blip r:embed="rId3" cstate="print"/>
              <a:stretch>
                <a:fillRect/>
              </a:stretch>
            </p:blipFill>
            <p:spPr>
              <a:xfrm>
                <a:off x="1291322" y="2430340"/>
                <a:ext cx="258322" cy="269888"/>
              </a:xfrm>
              <a:prstGeom prst="rect">
                <a:avLst/>
              </a:prstGeom>
            </p:spPr>
          </p:pic>
          <p:sp>
            <p:nvSpPr>
              <p:cNvPr id="37" name="Oval 36"/>
              <p:cNvSpPr/>
              <p:nvPr/>
            </p:nvSpPr>
            <p:spPr>
              <a:xfrm>
                <a:off x="1317115"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descr="Electron Hole.png"/>
              <p:cNvPicPr>
                <a:picLocks noChangeAspect="1"/>
              </p:cNvPicPr>
              <p:nvPr/>
            </p:nvPicPr>
            <p:blipFill>
              <a:blip r:embed="rId3" cstate="print"/>
              <a:stretch>
                <a:fillRect/>
              </a:stretch>
            </p:blipFill>
            <p:spPr>
              <a:xfrm>
                <a:off x="1291322" y="1871895"/>
                <a:ext cx="258322" cy="269888"/>
              </a:xfrm>
              <a:prstGeom prst="rect">
                <a:avLst/>
              </a:prstGeom>
            </p:spPr>
          </p:pic>
          <p:sp>
            <p:nvSpPr>
              <p:cNvPr id="39" name="Oval 38"/>
              <p:cNvSpPr/>
              <p:nvPr/>
            </p:nvSpPr>
            <p:spPr>
              <a:xfrm>
                <a:off x="1317115"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Electron Hole.png"/>
              <p:cNvPicPr>
                <a:picLocks noChangeAspect="1"/>
              </p:cNvPicPr>
              <p:nvPr/>
            </p:nvPicPr>
            <p:blipFill>
              <a:blip r:embed="rId3" cstate="print"/>
              <a:stretch>
                <a:fillRect/>
              </a:stretch>
            </p:blipFill>
            <p:spPr>
              <a:xfrm>
                <a:off x="1694786" y="1592673"/>
                <a:ext cx="258322" cy="269888"/>
              </a:xfrm>
              <a:prstGeom prst="rect">
                <a:avLst/>
              </a:prstGeom>
            </p:spPr>
          </p:pic>
          <p:sp>
            <p:nvSpPr>
              <p:cNvPr id="41" name="Oval 40"/>
              <p:cNvSpPr/>
              <p:nvPr/>
            </p:nvSpPr>
            <p:spPr>
              <a:xfrm>
                <a:off x="1720579"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Electron Hole.png"/>
              <p:cNvPicPr>
                <a:picLocks noChangeAspect="1"/>
              </p:cNvPicPr>
              <p:nvPr/>
            </p:nvPicPr>
            <p:blipFill>
              <a:blip r:embed="rId3" cstate="print"/>
              <a:stretch>
                <a:fillRect/>
              </a:stretch>
            </p:blipFill>
            <p:spPr>
              <a:xfrm>
                <a:off x="1694786" y="2151117"/>
                <a:ext cx="258322" cy="269888"/>
              </a:xfrm>
              <a:prstGeom prst="rect">
                <a:avLst/>
              </a:prstGeom>
            </p:spPr>
          </p:pic>
          <p:sp>
            <p:nvSpPr>
              <p:cNvPr id="43" name="Oval 42"/>
              <p:cNvSpPr/>
              <p:nvPr/>
            </p:nvSpPr>
            <p:spPr>
              <a:xfrm>
                <a:off x="1720579"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Electron Hole.png"/>
              <p:cNvPicPr>
                <a:picLocks noChangeAspect="1"/>
              </p:cNvPicPr>
              <p:nvPr/>
            </p:nvPicPr>
            <p:blipFill>
              <a:blip r:embed="rId3" cstate="print"/>
              <a:stretch>
                <a:fillRect/>
              </a:stretch>
            </p:blipFill>
            <p:spPr>
              <a:xfrm>
                <a:off x="1694786" y="2430340"/>
                <a:ext cx="258322" cy="269888"/>
              </a:xfrm>
              <a:prstGeom prst="rect">
                <a:avLst/>
              </a:prstGeom>
            </p:spPr>
          </p:pic>
          <p:sp>
            <p:nvSpPr>
              <p:cNvPr id="45" name="Oval 44"/>
              <p:cNvSpPr/>
              <p:nvPr/>
            </p:nvSpPr>
            <p:spPr>
              <a:xfrm>
                <a:off x="1720579"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descr="Electron Hole.png"/>
              <p:cNvPicPr>
                <a:picLocks noChangeAspect="1"/>
              </p:cNvPicPr>
              <p:nvPr/>
            </p:nvPicPr>
            <p:blipFill>
              <a:blip r:embed="rId3" cstate="print"/>
              <a:stretch>
                <a:fillRect/>
              </a:stretch>
            </p:blipFill>
            <p:spPr>
              <a:xfrm>
                <a:off x="1694786" y="1871895"/>
                <a:ext cx="258322" cy="269888"/>
              </a:xfrm>
              <a:prstGeom prst="rect">
                <a:avLst/>
              </a:prstGeom>
            </p:spPr>
          </p:pic>
          <p:sp>
            <p:nvSpPr>
              <p:cNvPr id="47" name="Oval 46"/>
              <p:cNvSpPr/>
              <p:nvPr/>
            </p:nvSpPr>
            <p:spPr>
              <a:xfrm>
                <a:off x="1720579"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descr="Electron Hole.png"/>
              <p:cNvPicPr>
                <a:picLocks noChangeAspect="1"/>
              </p:cNvPicPr>
              <p:nvPr/>
            </p:nvPicPr>
            <p:blipFill>
              <a:blip r:embed="rId3" cstate="print"/>
              <a:stretch>
                <a:fillRect/>
              </a:stretch>
            </p:blipFill>
            <p:spPr>
              <a:xfrm>
                <a:off x="2080778" y="1581729"/>
                <a:ext cx="258322" cy="269888"/>
              </a:xfrm>
              <a:prstGeom prst="rect">
                <a:avLst/>
              </a:prstGeom>
            </p:spPr>
          </p:pic>
          <p:sp>
            <p:nvSpPr>
              <p:cNvPr id="49" name="Oval 48"/>
              <p:cNvSpPr/>
              <p:nvPr/>
            </p:nvSpPr>
            <p:spPr>
              <a:xfrm>
                <a:off x="2106571" y="1612398"/>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Electron Hole.png"/>
              <p:cNvPicPr>
                <a:picLocks noChangeAspect="1"/>
              </p:cNvPicPr>
              <p:nvPr/>
            </p:nvPicPr>
            <p:blipFill>
              <a:blip r:embed="rId3" cstate="print"/>
              <a:stretch>
                <a:fillRect/>
              </a:stretch>
            </p:blipFill>
            <p:spPr>
              <a:xfrm>
                <a:off x="2074250" y="1878752"/>
                <a:ext cx="258322" cy="269888"/>
              </a:xfrm>
              <a:prstGeom prst="rect">
                <a:avLst/>
              </a:prstGeom>
            </p:spPr>
          </p:pic>
          <p:sp>
            <p:nvSpPr>
              <p:cNvPr id="51" name="Oval 50"/>
              <p:cNvSpPr/>
              <p:nvPr/>
            </p:nvSpPr>
            <p:spPr>
              <a:xfrm>
                <a:off x="2100043" y="1909421"/>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descr="Electron Hole.png"/>
              <p:cNvPicPr>
                <a:picLocks noChangeAspect="1"/>
              </p:cNvPicPr>
              <p:nvPr/>
            </p:nvPicPr>
            <p:blipFill>
              <a:blip r:embed="rId3" cstate="print"/>
              <a:stretch>
                <a:fillRect/>
              </a:stretch>
            </p:blipFill>
            <p:spPr>
              <a:xfrm>
                <a:off x="2067645" y="2158922"/>
                <a:ext cx="258322" cy="269888"/>
              </a:xfrm>
              <a:prstGeom prst="rect">
                <a:avLst/>
              </a:prstGeom>
            </p:spPr>
          </p:pic>
          <p:sp>
            <p:nvSpPr>
              <p:cNvPr id="53" name="Oval 52"/>
              <p:cNvSpPr/>
              <p:nvPr/>
            </p:nvSpPr>
            <p:spPr>
              <a:xfrm>
                <a:off x="2093438" y="2189591"/>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descr="Electron Hole.png"/>
              <p:cNvPicPr>
                <a:picLocks noChangeAspect="1"/>
              </p:cNvPicPr>
              <p:nvPr/>
            </p:nvPicPr>
            <p:blipFill>
              <a:blip r:embed="rId3" cstate="print"/>
              <a:stretch>
                <a:fillRect/>
              </a:stretch>
            </p:blipFill>
            <p:spPr>
              <a:xfrm>
                <a:off x="2065456" y="2425960"/>
                <a:ext cx="258322" cy="269888"/>
              </a:xfrm>
              <a:prstGeom prst="rect">
                <a:avLst/>
              </a:prstGeom>
            </p:spPr>
          </p:pic>
          <p:sp>
            <p:nvSpPr>
              <p:cNvPr id="55" name="Oval 54"/>
              <p:cNvSpPr/>
              <p:nvPr/>
            </p:nvSpPr>
            <p:spPr>
              <a:xfrm>
                <a:off x="2091249" y="245662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p:cNvSpPr txBox="1"/>
            <p:nvPr/>
          </p:nvSpPr>
          <p:spPr>
            <a:xfrm>
              <a:off x="4495800" y="1915180"/>
              <a:ext cx="327334" cy="523220"/>
            </a:xfrm>
            <a:prstGeom prst="rect">
              <a:avLst/>
            </a:prstGeom>
            <a:solidFill>
              <a:schemeClr val="accent6">
                <a:lumMod val="40000"/>
                <a:lumOff val="60000"/>
              </a:schemeClr>
            </a:solidFill>
          </p:spPr>
          <p:txBody>
            <a:bodyPr wrap="square" rtlCol="0">
              <a:spAutoFit/>
            </a:bodyPr>
            <a:lstStyle/>
            <a:p>
              <a:r>
                <a:rPr lang="en-US" sz="2800" dirty="0" smtClean="0">
                  <a:latin typeface="Arial" pitchFamily="34" charset="0"/>
                  <a:cs typeface="Arial" pitchFamily="34" charset="0"/>
                </a:rPr>
                <a:t>n</a:t>
              </a:r>
              <a:endParaRPr lang="en-US" sz="2800" dirty="0">
                <a:latin typeface="NikoshBAN" pitchFamily="2" charset="0"/>
                <a:cs typeface="NikoshBAN" pitchFamily="2" charset="0"/>
              </a:endParaRPr>
            </a:p>
          </p:txBody>
        </p:sp>
        <p:grpSp>
          <p:nvGrpSpPr>
            <p:cNvPr id="58" name="Group 207"/>
            <p:cNvGrpSpPr/>
            <p:nvPr/>
          </p:nvGrpSpPr>
          <p:grpSpPr>
            <a:xfrm>
              <a:off x="4033440" y="2354061"/>
              <a:ext cx="1514170" cy="1055328"/>
              <a:chOff x="2455071" y="1566407"/>
              <a:chExt cx="1646887" cy="1147830"/>
            </a:xfrm>
          </p:grpSpPr>
          <p:sp>
            <p:nvSpPr>
              <p:cNvPr id="59" name="Rectangle 5"/>
              <p:cNvSpPr/>
              <p:nvPr/>
            </p:nvSpPr>
            <p:spPr>
              <a:xfrm>
                <a:off x="2455071" y="1566407"/>
                <a:ext cx="1646887" cy="114783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20"/>
              <p:cNvSpPr/>
              <p:nvPr/>
            </p:nvSpPr>
            <p:spPr>
              <a:xfrm flipH="1">
                <a:off x="3812155"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21"/>
              <p:cNvSpPr/>
              <p:nvPr/>
            </p:nvSpPr>
            <p:spPr>
              <a:xfrm flipH="1">
                <a:off x="3812155"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nvSpPr>
            <p:spPr>
              <a:xfrm flipH="1">
                <a:off x="3812155"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flipH="1">
                <a:off x="3812155"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flipH="1">
                <a:off x="3400652"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flipH="1">
                <a:off x="3400652"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flipH="1">
                <a:off x="3400652"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flipH="1">
                <a:off x="3400652"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flipH="1">
                <a:off x="2989149"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p:nvPr/>
            </p:nvSpPr>
            <p:spPr>
              <a:xfrm flipH="1">
                <a:off x="2989149"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p:cNvSpPr/>
              <p:nvPr/>
            </p:nvSpPr>
            <p:spPr>
              <a:xfrm flipH="1">
                <a:off x="2989149"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p:cNvSpPr/>
              <p:nvPr/>
            </p:nvSpPr>
            <p:spPr>
              <a:xfrm flipH="1">
                <a:off x="2989149"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p:cNvSpPr/>
              <p:nvPr/>
            </p:nvSpPr>
            <p:spPr>
              <a:xfrm flipH="1">
                <a:off x="2577646"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p:cNvSpPr/>
              <p:nvPr/>
            </p:nvSpPr>
            <p:spPr>
              <a:xfrm flipH="1">
                <a:off x="2595157" y="1883980"/>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p:nvPr/>
            </p:nvSpPr>
            <p:spPr>
              <a:xfrm flipH="1">
                <a:off x="2592968" y="21882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p:nvPr/>
            </p:nvSpPr>
            <p:spPr>
              <a:xfrm flipH="1">
                <a:off x="2603912" y="2455267"/>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3" name="Group 82"/>
          <p:cNvGrpSpPr/>
          <p:nvPr/>
        </p:nvGrpSpPr>
        <p:grpSpPr>
          <a:xfrm>
            <a:off x="762000" y="1601449"/>
            <a:ext cx="7207770" cy="921896"/>
            <a:chOff x="869430" y="1601449"/>
            <a:chExt cx="7207770" cy="921896"/>
          </a:xfrm>
        </p:grpSpPr>
        <p:sp>
          <p:nvSpPr>
            <p:cNvPr id="78" name="Freeform 77"/>
            <p:cNvSpPr/>
            <p:nvPr/>
          </p:nvSpPr>
          <p:spPr>
            <a:xfrm>
              <a:off x="869430" y="1601449"/>
              <a:ext cx="2758190" cy="921896"/>
            </a:xfrm>
            <a:custGeom>
              <a:avLst/>
              <a:gdLst>
                <a:gd name="connsiteX0" fmla="*/ 0 w 2758190"/>
                <a:gd name="connsiteY0" fmla="*/ 871928 h 921896"/>
                <a:gd name="connsiteX1" fmla="*/ 389744 w 2758190"/>
                <a:gd name="connsiteY1" fmla="*/ 2499 h 921896"/>
                <a:gd name="connsiteX2" fmla="*/ 749508 w 2758190"/>
                <a:gd name="connsiteY2" fmla="*/ 886918 h 921896"/>
                <a:gd name="connsiteX3" fmla="*/ 1184222 w 2758190"/>
                <a:gd name="connsiteY3" fmla="*/ 17489 h 921896"/>
                <a:gd name="connsiteX4" fmla="*/ 1514006 w 2758190"/>
                <a:gd name="connsiteY4" fmla="*/ 901908 h 921896"/>
                <a:gd name="connsiteX5" fmla="*/ 1903750 w 2758190"/>
                <a:gd name="connsiteY5" fmla="*/ 2499 h 921896"/>
                <a:gd name="connsiteX6" fmla="*/ 2173573 w 2758190"/>
                <a:gd name="connsiteY6" fmla="*/ 916899 h 921896"/>
                <a:gd name="connsiteX7" fmla="*/ 2533337 w 2758190"/>
                <a:gd name="connsiteY7" fmla="*/ 32479 h 921896"/>
                <a:gd name="connsiteX8" fmla="*/ 2758190 w 2758190"/>
                <a:gd name="connsiteY8" fmla="*/ 722026 h 921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8190" h="921896">
                  <a:moveTo>
                    <a:pt x="0" y="871928"/>
                  </a:moveTo>
                  <a:cubicBezTo>
                    <a:pt x="132413" y="435964"/>
                    <a:pt x="264826" y="1"/>
                    <a:pt x="389744" y="2499"/>
                  </a:cubicBezTo>
                  <a:cubicBezTo>
                    <a:pt x="514662" y="4997"/>
                    <a:pt x="617095" y="884420"/>
                    <a:pt x="749508" y="886918"/>
                  </a:cubicBezTo>
                  <a:cubicBezTo>
                    <a:pt x="881921" y="889416"/>
                    <a:pt x="1056806" y="14991"/>
                    <a:pt x="1184222" y="17489"/>
                  </a:cubicBezTo>
                  <a:cubicBezTo>
                    <a:pt x="1311638" y="19987"/>
                    <a:pt x="1394085" y="904406"/>
                    <a:pt x="1514006" y="901908"/>
                  </a:cubicBezTo>
                  <a:cubicBezTo>
                    <a:pt x="1633927" y="899410"/>
                    <a:pt x="1793822" y="1"/>
                    <a:pt x="1903750" y="2499"/>
                  </a:cubicBezTo>
                  <a:cubicBezTo>
                    <a:pt x="2013678" y="4997"/>
                    <a:pt x="2068642" y="911902"/>
                    <a:pt x="2173573" y="916899"/>
                  </a:cubicBezTo>
                  <a:cubicBezTo>
                    <a:pt x="2278504" y="921896"/>
                    <a:pt x="2435901" y="64958"/>
                    <a:pt x="2533337" y="32479"/>
                  </a:cubicBezTo>
                  <a:cubicBezTo>
                    <a:pt x="2630773" y="0"/>
                    <a:pt x="2728210" y="579620"/>
                    <a:pt x="2758190" y="72202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2" name="Straight Connector 81"/>
            <p:cNvCxnSpPr>
              <a:stCxn id="78" idx="8"/>
            </p:cNvCxnSpPr>
            <p:nvPr/>
          </p:nvCxnSpPr>
          <p:spPr>
            <a:xfrm flipV="1">
              <a:off x="3627620" y="2286000"/>
              <a:ext cx="4449580" cy="374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6" name="Oval 85"/>
          <p:cNvSpPr/>
          <p:nvPr/>
        </p:nvSpPr>
        <p:spPr>
          <a:xfrm>
            <a:off x="685800" y="2286000"/>
            <a:ext cx="228600" cy="228600"/>
          </a:xfrm>
          <a:prstGeom prst="ellipse">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2667000" y="520264"/>
            <a:ext cx="3733800" cy="553998"/>
          </a:xfrm>
          <a:prstGeom prst="rect">
            <a:avLst/>
          </a:prstGeom>
          <a:solidFill>
            <a:schemeClr val="accent3">
              <a:lumMod val="60000"/>
              <a:lumOff val="40000"/>
            </a:schemeClr>
          </a:solidFill>
        </p:spPr>
        <p:txBody>
          <a:bodyPr wrap="square" rtlCol="0">
            <a:spAutoFit/>
          </a:bodyPr>
          <a:lstStyle/>
          <a:p>
            <a:r>
              <a:rPr lang="bn-BD" sz="3000" spc="-150" dirty="0" smtClean="0">
                <a:latin typeface="NikoshBAN" pitchFamily="2" charset="0"/>
                <a:cs typeface="NikoshBAN" pitchFamily="2" charset="0"/>
              </a:rPr>
              <a:t>এ ধরনের কৌশলকে কী বলা হয়?</a:t>
            </a:r>
            <a:endParaRPr lang="en-US" sz="3000" spc="-150" dirty="0">
              <a:latin typeface="NikoshBAN" pitchFamily="2" charset="0"/>
              <a:cs typeface="NikoshBAN" pitchFamily="2" charset="0"/>
            </a:endParaRPr>
          </a:p>
        </p:txBody>
      </p:sp>
      <p:grpSp>
        <p:nvGrpSpPr>
          <p:cNvPr id="84" name="Group 83"/>
          <p:cNvGrpSpPr/>
          <p:nvPr/>
        </p:nvGrpSpPr>
        <p:grpSpPr>
          <a:xfrm>
            <a:off x="1907646" y="3505200"/>
            <a:ext cx="4188354" cy="2545394"/>
            <a:chOff x="247290" y="3723604"/>
            <a:chExt cx="4188354" cy="2545394"/>
          </a:xfrm>
        </p:grpSpPr>
        <p:pic>
          <p:nvPicPr>
            <p:cNvPr id="77" name="Picture 76" descr="Diode.gif"/>
            <p:cNvPicPr>
              <a:picLocks noChangeAspect="1"/>
            </p:cNvPicPr>
            <p:nvPr/>
          </p:nvPicPr>
          <p:blipFill>
            <a:blip r:embed="rId4" cstate="print"/>
            <a:stretch>
              <a:fillRect/>
            </a:stretch>
          </p:blipFill>
          <p:spPr>
            <a:xfrm>
              <a:off x="247290" y="3723604"/>
              <a:ext cx="4188354" cy="1991396"/>
            </a:xfrm>
            <a:prstGeom prst="rect">
              <a:avLst/>
            </a:prstGeom>
          </p:spPr>
        </p:pic>
        <p:sp>
          <p:nvSpPr>
            <p:cNvPr id="80" name="TextBox 79"/>
            <p:cNvSpPr txBox="1"/>
            <p:nvPr/>
          </p:nvSpPr>
          <p:spPr>
            <a:xfrm>
              <a:off x="457200" y="5715000"/>
              <a:ext cx="3886200" cy="553998"/>
            </a:xfrm>
            <a:prstGeom prst="rect">
              <a:avLst/>
            </a:prstGeom>
            <a:solidFill>
              <a:schemeClr val="accent2">
                <a:lumMod val="40000"/>
                <a:lumOff val="60000"/>
              </a:schemeClr>
            </a:solidFill>
          </p:spPr>
          <p:txBody>
            <a:bodyPr wrap="square" rtlCol="0">
              <a:spAutoFit/>
            </a:bodyPr>
            <a:lstStyle/>
            <a:p>
              <a:r>
                <a:rPr lang="bn-BD" sz="3000" spc="-150" dirty="0" smtClean="0">
                  <a:latin typeface="NikoshBAN" pitchFamily="2" charset="0"/>
                  <a:cs typeface="NikoshBAN" pitchFamily="2" charset="0"/>
                </a:rPr>
                <a:t>বাণিজ্যিক </a:t>
              </a:r>
              <a:r>
                <a:rPr lang="bn-BD" sz="3000" spc="-150" dirty="0" smtClean="0">
                  <a:latin typeface="NikoshBAN" pitchFamily="2" charset="0"/>
                  <a:cs typeface="NikoshBAN" pitchFamily="2" charset="0"/>
                </a:rPr>
                <a:t>ভাবে তৈরি করা ডায়োড  </a:t>
              </a:r>
              <a:endParaRPr lang="en-US" sz="3000" spc="-150" dirty="0">
                <a:latin typeface="NikoshBAN" pitchFamily="2" charset="0"/>
                <a:cs typeface="NikoshBAN" pitchFamily="2" charset="0"/>
              </a:endParaRPr>
            </a:p>
          </p:txBody>
        </p:sp>
      </p:grpSp>
      <p:sp>
        <p:nvSpPr>
          <p:cNvPr id="91" name="TextBox 90"/>
          <p:cNvSpPr txBox="1"/>
          <p:nvPr/>
        </p:nvSpPr>
        <p:spPr>
          <a:xfrm>
            <a:off x="5943600" y="1143000"/>
            <a:ext cx="2590800" cy="553998"/>
          </a:xfrm>
          <a:prstGeom prst="rect">
            <a:avLst/>
          </a:prstGeom>
          <a:solidFill>
            <a:schemeClr val="accent3">
              <a:lumMod val="20000"/>
              <a:lumOff val="80000"/>
            </a:schemeClr>
          </a:solidFill>
        </p:spPr>
        <p:txBody>
          <a:bodyPr wrap="square" rtlCol="0">
            <a:spAutoFit/>
          </a:bodyPr>
          <a:lstStyle/>
          <a:p>
            <a:r>
              <a:rPr lang="bn-BD" sz="3000" spc="-150" dirty="0" smtClean="0">
                <a:latin typeface="NikoshBAN" pitchFamily="2" charset="0"/>
                <a:cs typeface="NikoshBAN" pitchFamily="2" charset="0"/>
              </a:rPr>
              <a:t>রেক্টিফায়ার বা ডায়োড</a:t>
            </a:r>
            <a:endParaRPr lang="en-US" sz="3000" spc="-15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strips(downRight)">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86"/>
                                        </p:tgtEl>
                                        <p:attrNameLst>
                                          <p:attrName>style.visibility</p:attrName>
                                        </p:attrNameLst>
                                      </p:cBhvr>
                                      <p:to>
                                        <p:strVal val="visible"/>
                                      </p:to>
                                    </p:set>
                                  </p:childTnLst>
                                </p:cTn>
                              </p:par>
                            </p:childTnLst>
                          </p:cTn>
                        </p:par>
                        <p:par>
                          <p:cTn id="12" fill="hold">
                            <p:stCondLst>
                              <p:cond delay="0"/>
                            </p:stCondLst>
                            <p:childTnLst>
                              <p:par>
                                <p:cTn id="13" presetID="0" presetClass="path" presetSubtype="0" repeatCount="indefinite" fill="hold" grpId="0" nodeType="afterEffect">
                                  <p:stCondLst>
                                    <p:cond delay="0"/>
                                  </p:stCondLst>
                                  <p:endCondLst>
                                    <p:cond evt="onNext" delay="0">
                                      <p:tgtEl>
                                        <p:sldTgt/>
                                      </p:tgtEl>
                                    </p:cond>
                                  </p:endCondLst>
                                  <p:childTnLst>
                                    <p:animMotion origin="layout" path="M 1.38778E-17 -0.00972 L 0.00938 -0.05417 L 0.02188 -0.09583 L 0.03021 -0.11389 L 0.0375 -0.11667 L 0.05 -0.08611 L 0.05938 -0.04028 L 0.07083 0.00139 L 0.07708 0.01111 L 0.08333 0 L 0.10208 -0.06667 L 0.11042 -0.09861 L 0.11875 -0.10972 L 0.125 -0.1125 L 0.13229 -0.10278 L 0.15521 0.00833 L 0.16354 0.01389 L 0.17083 -0.00139 L 0.19375 -0.10278 L 0.19792 -0.11111 L 0.20417 -0.11528 L 0.21042 -0.10417 L 0.21354 -0.075 L 0.22813 0.00556 L 0.23438 0.01667 L 0.24167 0.00694 L 0.24896 -0.03194 L 0.25938 -0.07917 L 0.26875 -0.1 L 0.27188 -0.11111 L 0.28021 -0.10417 L 0.28958 -0.0625 L 0.29271 -0.04028 L 0.29896 -0.01389 L 0.31458 -0.01389 L 0.42604 -0.0125 L 0.775 -0.01667 " pathEditMode="relative" rAng="0" ptsTypes="AAAAAAAAAAAAAAAAAAAAAAAAAAAAAAAAAAAAA">
                                      <p:cBhvr>
                                        <p:cTn id="14" dur="2000" fill="hold"/>
                                        <p:tgtEl>
                                          <p:spTgt spid="86"/>
                                        </p:tgtEl>
                                        <p:attrNameLst>
                                          <p:attrName>ppt_x</p:attrName>
                                          <p:attrName>ppt_y</p:attrName>
                                        </p:attrNameLst>
                                      </p:cBhvr>
                                      <p:rCtr x="387" y="-40"/>
                                    </p:animMotion>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0" nodeType="clickEffect">
                                  <p:stCondLst>
                                    <p:cond delay="0"/>
                                  </p:stCondLst>
                                  <p:childTnLst>
                                    <p:animEffect transition="out" filter="dissolv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wipe(left)">
                                      <p:cBhvr>
                                        <p:cTn id="24" dur="500"/>
                                        <p:tgtEl>
                                          <p:spTgt spid="79"/>
                                        </p:tgtEl>
                                      </p:cBhvr>
                                    </p:animEffect>
                                  </p:childTnLst>
                                  <p:subTnLst>
                                    <p:set>
                                      <p:cBhvr override="childStyle">
                                        <p:cTn dur="1" fill="hold" display="0" masterRel="nextClick" afterEffect="1"/>
                                        <p:tgtEl>
                                          <p:spTgt spid="79"/>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1"/>
                                        </p:tgtEl>
                                        <p:attrNameLst>
                                          <p:attrName>style.visibility</p:attrName>
                                        </p:attrNameLst>
                                      </p:cBhvr>
                                      <p:to>
                                        <p:strVal val="visible"/>
                                      </p:to>
                                    </p:set>
                                    <p:animEffect transition="in" filter="wipe(left)">
                                      <p:cBhvr>
                                        <p:cTn id="29" dur="500"/>
                                        <p:tgtEl>
                                          <p:spTgt spid="91"/>
                                        </p:tgtEl>
                                      </p:cBhvr>
                                    </p:animEffect>
                                  </p:childTnLst>
                                  <p:subTnLst>
                                    <p:set>
                                      <p:cBhvr override="childStyle">
                                        <p:cTn dur="1" fill="hold" display="0" masterRel="nextClick" afterEffect="1"/>
                                        <p:tgtEl>
                                          <p:spTgt spid="91"/>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2" presetClass="entr" presetSubtype="8" fill="hold" nodeType="click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slide(fromLeft)">
                                      <p:cBhvr>
                                        <p:cTn id="3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6" grpId="0" animBg="1"/>
      <p:bldP spid="86" grpId="1" animBg="1"/>
      <p:bldP spid="79" grpId="0" animBg="1"/>
      <p:bldP spid="9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3" name="Frame 12"/>
          <p:cNvSpPr/>
          <p:nvPr/>
        </p:nvSpPr>
        <p:spPr>
          <a:xfrm>
            <a:off x="0" y="11373"/>
            <a:ext cx="9144000" cy="6858000"/>
          </a:xfrm>
          <a:prstGeom prst="frame">
            <a:avLst>
              <a:gd name="adj1" fmla="val 1979"/>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5" name="Group 84"/>
          <p:cNvGrpSpPr/>
          <p:nvPr/>
        </p:nvGrpSpPr>
        <p:grpSpPr>
          <a:xfrm>
            <a:off x="609600" y="1371600"/>
            <a:ext cx="3771900" cy="4590115"/>
            <a:chOff x="1981200" y="1447800"/>
            <a:chExt cx="3771900" cy="4590115"/>
          </a:xfrm>
        </p:grpSpPr>
        <p:grpSp>
          <p:nvGrpSpPr>
            <p:cNvPr id="7" name="Group 23"/>
            <p:cNvGrpSpPr/>
            <p:nvPr/>
          </p:nvGrpSpPr>
          <p:grpSpPr>
            <a:xfrm>
              <a:off x="1981200" y="1447800"/>
              <a:ext cx="3771900" cy="4590115"/>
              <a:chOff x="190500" y="1657990"/>
              <a:chExt cx="3695700" cy="4497382"/>
            </a:xfrm>
          </p:grpSpPr>
          <p:pic>
            <p:nvPicPr>
              <p:cNvPr id="87" name="Picture 86" descr="nokia-eco-charger.png.gif"/>
              <p:cNvPicPr>
                <a:picLocks noChangeAspect="1"/>
              </p:cNvPicPr>
              <p:nvPr/>
            </p:nvPicPr>
            <p:blipFill>
              <a:blip r:embed="rId3" cstate="print"/>
              <a:stretch>
                <a:fillRect/>
              </a:stretch>
            </p:blipFill>
            <p:spPr>
              <a:xfrm>
                <a:off x="190500" y="2459673"/>
                <a:ext cx="3695700" cy="3695699"/>
              </a:xfrm>
              <a:prstGeom prst="rect">
                <a:avLst/>
              </a:prstGeom>
            </p:spPr>
          </p:pic>
          <p:sp>
            <p:nvSpPr>
              <p:cNvPr id="88" name="TextBox 87"/>
              <p:cNvSpPr txBox="1"/>
              <p:nvPr/>
            </p:nvSpPr>
            <p:spPr>
              <a:xfrm>
                <a:off x="485025" y="1657990"/>
                <a:ext cx="1124026" cy="523219"/>
              </a:xfrm>
              <a:prstGeom prst="rect">
                <a:avLst/>
              </a:prstGeom>
              <a:noFill/>
            </p:spPr>
            <p:txBody>
              <a:bodyPr wrap="none" rtlCol="0">
                <a:spAutoFit/>
              </a:bodyPr>
              <a:lstStyle/>
              <a:p>
                <a:r>
                  <a:rPr lang="en-US" sz="2800" dirty="0" smtClean="0">
                    <a:solidFill>
                      <a:srgbClr val="FF0000"/>
                    </a:solidFill>
                    <a:latin typeface="Arial" pitchFamily="34" charset="0"/>
                    <a:cs typeface="Arial" pitchFamily="34" charset="0"/>
                  </a:rPr>
                  <a:t>220 V</a:t>
                </a:r>
                <a:endParaRPr lang="en-US" sz="2800" dirty="0">
                  <a:solidFill>
                    <a:srgbClr val="FF0000"/>
                  </a:solidFill>
                  <a:latin typeface="Arial" pitchFamily="34" charset="0"/>
                  <a:cs typeface="Arial" pitchFamily="34" charset="0"/>
                </a:endParaRPr>
              </a:p>
            </p:txBody>
          </p:sp>
          <p:sp>
            <p:nvSpPr>
              <p:cNvPr id="89" name="TextBox 88"/>
              <p:cNvSpPr txBox="1"/>
              <p:nvPr/>
            </p:nvSpPr>
            <p:spPr>
              <a:xfrm>
                <a:off x="1086427" y="4495091"/>
                <a:ext cx="723275" cy="523220"/>
              </a:xfrm>
              <a:prstGeom prst="rect">
                <a:avLst/>
              </a:prstGeom>
              <a:noFill/>
            </p:spPr>
            <p:txBody>
              <a:bodyPr wrap="none" rtlCol="0">
                <a:spAutoFit/>
              </a:bodyPr>
              <a:lstStyle/>
              <a:p>
                <a:r>
                  <a:rPr lang="en-US" sz="2800" dirty="0" smtClean="0">
                    <a:solidFill>
                      <a:srgbClr val="0070C0"/>
                    </a:solidFill>
                    <a:latin typeface="Arial" pitchFamily="34" charset="0"/>
                    <a:cs typeface="Arial" pitchFamily="34" charset="0"/>
                  </a:rPr>
                  <a:t>5 V</a:t>
                </a:r>
                <a:endParaRPr lang="en-US" sz="2800" dirty="0">
                  <a:solidFill>
                    <a:srgbClr val="0070C0"/>
                  </a:solidFill>
                  <a:latin typeface="Arial" pitchFamily="34" charset="0"/>
                  <a:cs typeface="Arial" pitchFamily="34" charset="0"/>
                </a:endParaRPr>
              </a:p>
            </p:txBody>
          </p:sp>
        </p:grpSp>
        <p:sp>
          <p:nvSpPr>
            <p:cNvPr id="76" name="Down Arrow 75"/>
            <p:cNvSpPr/>
            <p:nvPr/>
          </p:nvSpPr>
          <p:spPr>
            <a:xfrm>
              <a:off x="2667000" y="1981200"/>
              <a:ext cx="381000" cy="3048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own Arrow 82"/>
            <p:cNvSpPr/>
            <p:nvPr/>
          </p:nvSpPr>
          <p:spPr>
            <a:xfrm>
              <a:off x="2895600" y="3810000"/>
              <a:ext cx="381000" cy="5334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3398111" y="381000"/>
            <a:ext cx="2012089"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600" dirty="0" smtClean="0">
                <a:solidFill>
                  <a:schemeClr val="tx1"/>
                </a:solidFill>
                <a:latin typeface="NikoshBAN" pitchFamily="2" charset="0"/>
                <a:cs typeface="NikoshBAN" pitchFamily="2" charset="0"/>
              </a:rPr>
              <a:t>জোড়ায় </a:t>
            </a:r>
            <a:r>
              <a:rPr lang="en-US" sz="3600" dirty="0" err="1" smtClean="0">
                <a:solidFill>
                  <a:schemeClr val="tx1"/>
                </a:solidFill>
                <a:latin typeface="NikoshBAN" pitchFamily="2" charset="0"/>
                <a:cs typeface="NikoshBAN" pitchFamily="2" charset="0"/>
              </a:rPr>
              <a:t>কাজ</a:t>
            </a:r>
            <a:endParaRPr lang="en-US" sz="3600" dirty="0">
              <a:solidFill>
                <a:schemeClr val="tx1"/>
              </a:solidFill>
              <a:latin typeface="NikoshBAN" pitchFamily="2" charset="0"/>
              <a:cs typeface="NikoshBAN" pitchFamily="2" charset="0"/>
            </a:endParaRPr>
          </a:p>
        </p:txBody>
      </p:sp>
      <p:sp>
        <p:nvSpPr>
          <p:cNvPr id="90" name="TextBox 89"/>
          <p:cNvSpPr txBox="1"/>
          <p:nvPr/>
        </p:nvSpPr>
        <p:spPr>
          <a:xfrm>
            <a:off x="4191000" y="2819400"/>
            <a:ext cx="4496744" cy="1077218"/>
          </a:xfrm>
          <a:prstGeom prst="rect">
            <a:avLst/>
          </a:prstGeom>
          <a:solidFill>
            <a:schemeClr val="accent2">
              <a:lumMod val="40000"/>
              <a:lumOff val="60000"/>
            </a:schemeClr>
          </a:solidFill>
        </p:spPr>
        <p:txBody>
          <a:bodyPr wrap="none" rtlCol="0">
            <a:spAutoFit/>
          </a:bodyPr>
          <a:lstStyle/>
          <a:p>
            <a:r>
              <a:rPr lang="bn-BD" sz="3200" dirty="0" smtClean="0">
                <a:latin typeface="NikoshBAN" pitchFamily="2" charset="0"/>
                <a:cs typeface="NikoshBAN" pitchFamily="2" charset="0"/>
              </a:rPr>
              <a:t>মোবাইলের সার্জারে পর্যাবৃত্ত তড়িৎ </a:t>
            </a:r>
          </a:p>
          <a:p>
            <a:r>
              <a:rPr lang="bn-BD" sz="3200" dirty="0" smtClean="0">
                <a:latin typeface="NikoshBAN" pitchFamily="2" charset="0"/>
                <a:cs typeface="NikoshBAN" pitchFamily="2" charset="0"/>
              </a:rPr>
              <a:t>প্রবাহ কীভাবে একমুখী হচ্ছে?</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p:cNvGrpSpPr/>
          <p:nvPr/>
        </p:nvGrpSpPr>
        <p:grpSpPr>
          <a:xfrm rot="10278284">
            <a:off x="5084447" y="2099801"/>
            <a:ext cx="2647950" cy="932200"/>
            <a:chOff x="2314575" y="4249400"/>
            <a:chExt cx="2647950" cy="932200"/>
          </a:xfrm>
        </p:grpSpPr>
        <p:sp>
          <p:nvSpPr>
            <p:cNvPr id="19" name="Freeform 18"/>
            <p:cNvSpPr/>
            <p:nvPr/>
          </p:nvSpPr>
          <p:spPr>
            <a:xfrm>
              <a:off x="2314575" y="4287837"/>
              <a:ext cx="2647950" cy="893763"/>
            </a:xfrm>
            <a:custGeom>
              <a:avLst/>
              <a:gdLst>
                <a:gd name="connsiteX0" fmla="*/ 0 w 2647950"/>
                <a:gd name="connsiteY0" fmla="*/ 762000 h 893763"/>
                <a:gd name="connsiteX1" fmla="*/ 104775 w 2647950"/>
                <a:gd name="connsiteY1" fmla="*/ 857250 h 893763"/>
                <a:gd name="connsiteX2" fmla="*/ 342900 w 2647950"/>
                <a:gd name="connsiteY2" fmla="*/ 885825 h 893763"/>
                <a:gd name="connsiteX3" fmla="*/ 533400 w 2647950"/>
                <a:gd name="connsiteY3" fmla="*/ 809625 h 893763"/>
                <a:gd name="connsiteX4" fmla="*/ 752475 w 2647950"/>
                <a:gd name="connsiteY4" fmla="*/ 714375 h 893763"/>
                <a:gd name="connsiteX5" fmla="*/ 1190625 w 2647950"/>
                <a:gd name="connsiteY5" fmla="*/ 552450 h 893763"/>
                <a:gd name="connsiteX6" fmla="*/ 1581150 w 2647950"/>
                <a:gd name="connsiteY6" fmla="*/ 523875 h 893763"/>
                <a:gd name="connsiteX7" fmla="*/ 2105025 w 2647950"/>
                <a:gd name="connsiteY7" fmla="*/ 371475 h 893763"/>
                <a:gd name="connsiteX8" fmla="*/ 2647950 w 2647950"/>
                <a:gd name="connsiteY8" fmla="*/ 0 h 8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950" h="893763">
                  <a:moveTo>
                    <a:pt x="0" y="762000"/>
                  </a:moveTo>
                  <a:cubicBezTo>
                    <a:pt x="23812" y="799306"/>
                    <a:pt x="47625" y="836613"/>
                    <a:pt x="104775" y="857250"/>
                  </a:cubicBezTo>
                  <a:cubicBezTo>
                    <a:pt x="161925" y="877887"/>
                    <a:pt x="271463" y="893763"/>
                    <a:pt x="342900" y="885825"/>
                  </a:cubicBezTo>
                  <a:cubicBezTo>
                    <a:pt x="414338" y="877888"/>
                    <a:pt x="465138" y="838200"/>
                    <a:pt x="533400" y="809625"/>
                  </a:cubicBezTo>
                  <a:cubicBezTo>
                    <a:pt x="601662" y="781050"/>
                    <a:pt x="642938" y="757237"/>
                    <a:pt x="752475" y="714375"/>
                  </a:cubicBezTo>
                  <a:cubicBezTo>
                    <a:pt x="862012" y="671513"/>
                    <a:pt x="1052512" y="584200"/>
                    <a:pt x="1190625" y="552450"/>
                  </a:cubicBezTo>
                  <a:cubicBezTo>
                    <a:pt x="1328738" y="520700"/>
                    <a:pt x="1428750" y="554037"/>
                    <a:pt x="1581150" y="523875"/>
                  </a:cubicBezTo>
                  <a:cubicBezTo>
                    <a:pt x="1733550" y="493713"/>
                    <a:pt x="1927225" y="458787"/>
                    <a:pt x="2105025" y="371475"/>
                  </a:cubicBezTo>
                  <a:cubicBezTo>
                    <a:pt x="2282825" y="284163"/>
                    <a:pt x="2574925" y="119062"/>
                    <a:pt x="2647950" y="0"/>
                  </a:cubicBezTo>
                </a:path>
              </a:pathLst>
            </a:custGeom>
            <a:ln w="38100">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ounded Rectangle 19"/>
            <p:cNvSpPr/>
            <p:nvPr/>
          </p:nvSpPr>
          <p:spPr>
            <a:xfrm rot="18463396">
              <a:off x="4849233" y="4295066"/>
              <a:ext cx="137052" cy="45719"/>
            </a:xfrm>
            <a:prstGeom prst="roundRect">
              <a:avLst/>
            </a:prstGeom>
            <a:gradFill flip="none" rotWithShape="1">
              <a:gsLst>
                <a:gs pos="0">
                  <a:schemeClr val="bg2">
                    <a:lumMod val="90000"/>
                  </a:schemeClr>
                </a:gs>
                <a:gs pos="50000">
                  <a:schemeClr val="bg2">
                    <a:lumMod val="75000"/>
                  </a:schemeClr>
                </a:gs>
                <a:gs pos="100000">
                  <a:schemeClr val="bg2">
                    <a:lumMod val="50000"/>
                  </a:schemeClr>
                </a:gs>
              </a:gsLst>
              <a:lin ang="0" scaled="1"/>
              <a:tileRect/>
            </a:gradFill>
            <a:ln>
              <a:solidFill>
                <a:schemeClr val="bg2">
                  <a:lumMod val="9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descr="Amplifier-less.png"/>
          <p:cNvPicPr>
            <a:picLocks noChangeAspect="1"/>
          </p:cNvPicPr>
          <p:nvPr/>
        </p:nvPicPr>
        <p:blipFill>
          <a:blip r:embed="rId3" cstate="print"/>
          <a:stretch>
            <a:fillRect/>
          </a:stretch>
        </p:blipFill>
        <p:spPr>
          <a:xfrm>
            <a:off x="3381500" y="2839585"/>
            <a:ext cx="2478024" cy="1770015"/>
          </a:xfrm>
          <a:prstGeom prst="rect">
            <a:avLst/>
          </a:prstGeom>
        </p:spPr>
      </p:pic>
      <p:sp>
        <p:nvSpPr>
          <p:cNvPr id="48" name="Frame 47"/>
          <p:cNvSpPr/>
          <p:nvPr/>
        </p:nvSpPr>
        <p:spPr>
          <a:xfrm>
            <a:off x="0" y="11373"/>
            <a:ext cx="9144000" cy="6858000"/>
          </a:xfrm>
          <a:prstGeom prst="frame">
            <a:avLst>
              <a:gd name="adj1" fmla="val 3728"/>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Singer.png"/>
          <p:cNvPicPr>
            <a:picLocks noChangeAspect="1"/>
          </p:cNvPicPr>
          <p:nvPr/>
        </p:nvPicPr>
        <p:blipFill>
          <a:blip r:embed="rId4" cstate="print"/>
          <a:srcRect r="39937" b="23357"/>
          <a:stretch>
            <a:fillRect/>
          </a:stretch>
        </p:blipFill>
        <p:spPr>
          <a:xfrm>
            <a:off x="381000" y="2373312"/>
            <a:ext cx="1219200" cy="2122488"/>
          </a:xfrm>
          <a:prstGeom prst="rect">
            <a:avLst/>
          </a:prstGeom>
        </p:spPr>
      </p:pic>
      <p:pic>
        <p:nvPicPr>
          <p:cNvPr id="16" name="Picture 15" descr="Cover.png"/>
          <p:cNvPicPr>
            <a:picLocks noChangeAspect="1"/>
          </p:cNvPicPr>
          <p:nvPr/>
        </p:nvPicPr>
        <p:blipFill>
          <a:blip r:embed="rId5" cstate="print"/>
          <a:stretch>
            <a:fillRect/>
          </a:stretch>
        </p:blipFill>
        <p:spPr>
          <a:xfrm>
            <a:off x="3416302" y="2930686"/>
            <a:ext cx="2451098" cy="907014"/>
          </a:xfrm>
          <a:prstGeom prst="rect">
            <a:avLst/>
          </a:prstGeom>
        </p:spPr>
      </p:pic>
      <p:grpSp>
        <p:nvGrpSpPr>
          <p:cNvPr id="23" name="Group 22"/>
          <p:cNvGrpSpPr/>
          <p:nvPr/>
        </p:nvGrpSpPr>
        <p:grpSpPr>
          <a:xfrm>
            <a:off x="6823858" y="438666"/>
            <a:ext cx="2057400" cy="3231782"/>
            <a:chOff x="6823858" y="438666"/>
            <a:chExt cx="2057400" cy="3231782"/>
          </a:xfrm>
        </p:grpSpPr>
        <p:pic>
          <p:nvPicPr>
            <p:cNvPr id="3" name="Picture 2"/>
            <p:cNvPicPr>
              <a:picLocks noChangeAspect="1"/>
            </p:cNvPicPr>
            <p:nvPr/>
          </p:nvPicPr>
          <p:blipFill rotWithShape="1">
            <a:blip r:embed="rId6" cstate="print">
              <a:extLst>
                <a:ext uri="{28A0092B-C50C-407E-A947-70E740481C1C}">
                  <a14:useLocalDpi xmlns:a14="http://schemas.microsoft.com/office/drawing/2010/main" xmlns="" val="0"/>
                </a:ext>
              </a:extLst>
            </a:blip>
            <a:srcRect l="52500"/>
            <a:stretch/>
          </p:blipFill>
          <p:spPr>
            <a:xfrm>
              <a:off x="6823858" y="438666"/>
              <a:ext cx="2057400" cy="3231782"/>
            </a:xfrm>
            <a:prstGeom prst="rect">
              <a:avLst/>
            </a:prstGeom>
          </p:spPr>
        </p:pic>
        <p:pic>
          <p:nvPicPr>
            <p:cNvPr id="13" name="Picture 12" descr="big-bouncing-music-speakeranimated-gif.gif"/>
            <p:cNvPicPr>
              <a:picLocks noChangeAspect="1"/>
            </p:cNvPicPr>
            <p:nvPr/>
          </p:nvPicPr>
          <p:blipFill>
            <a:blip r:embed="rId7" cstate="print"/>
            <a:stretch>
              <a:fillRect/>
            </a:stretch>
          </p:blipFill>
          <p:spPr>
            <a:xfrm>
              <a:off x="6961510" y="1485674"/>
              <a:ext cx="1877690" cy="1823888"/>
            </a:xfrm>
            <a:prstGeom prst="ellipse">
              <a:avLst/>
            </a:prstGeom>
            <a:effectLst>
              <a:softEdge rad="317500"/>
            </a:effectLst>
          </p:spPr>
        </p:pic>
      </p:grpSp>
      <p:grpSp>
        <p:nvGrpSpPr>
          <p:cNvPr id="22" name="Group 21"/>
          <p:cNvGrpSpPr/>
          <p:nvPr/>
        </p:nvGrpSpPr>
        <p:grpSpPr>
          <a:xfrm>
            <a:off x="1600200" y="3810000"/>
            <a:ext cx="3362325" cy="1371600"/>
            <a:chOff x="1600200" y="3810000"/>
            <a:chExt cx="3362325" cy="1371600"/>
          </a:xfrm>
        </p:grpSpPr>
        <p:grpSp>
          <p:nvGrpSpPr>
            <p:cNvPr id="12" name="Group 11"/>
            <p:cNvGrpSpPr/>
            <p:nvPr/>
          </p:nvGrpSpPr>
          <p:grpSpPr>
            <a:xfrm>
              <a:off x="2314575" y="4249400"/>
              <a:ext cx="2647950" cy="932200"/>
              <a:chOff x="2314575" y="4249400"/>
              <a:chExt cx="2647950" cy="932200"/>
            </a:xfrm>
          </p:grpSpPr>
          <p:sp>
            <p:nvSpPr>
              <p:cNvPr id="10" name="Freeform 9"/>
              <p:cNvSpPr/>
              <p:nvPr/>
            </p:nvSpPr>
            <p:spPr>
              <a:xfrm>
                <a:off x="2314575" y="4287837"/>
                <a:ext cx="2647950" cy="893763"/>
              </a:xfrm>
              <a:custGeom>
                <a:avLst/>
                <a:gdLst>
                  <a:gd name="connsiteX0" fmla="*/ 0 w 2647950"/>
                  <a:gd name="connsiteY0" fmla="*/ 762000 h 893763"/>
                  <a:gd name="connsiteX1" fmla="*/ 104775 w 2647950"/>
                  <a:gd name="connsiteY1" fmla="*/ 857250 h 893763"/>
                  <a:gd name="connsiteX2" fmla="*/ 342900 w 2647950"/>
                  <a:gd name="connsiteY2" fmla="*/ 885825 h 893763"/>
                  <a:gd name="connsiteX3" fmla="*/ 533400 w 2647950"/>
                  <a:gd name="connsiteY3" fmla="*/ 809625 h 893763"/>
                  <a:gd name="connsiteX4" fmla="*/ 752475 w 2647950"/>
                  <a:gd name="connsiteY4" fmla="*/ 714375 h 893763"/>
                  <a:gd name="connsiteX5" fmla="*/ 1190625 w 2647950"/>
                  <a:gd name="connsiteY5" fmla="*/ 552450 h 893763"/>
                  <a:gd name="connsiteX6" fmla="*/ 1581150 w 2647950"/>
                  <a:gd name="connsiteY6" fmla="*/ 523875 h 893763"/>
                  <a:gd name="connsiteX7" fmla="*/ 2105025 w 2647950"/>
                  <a:gd name="connsiteY7" fmla="*/ 371475 h 893763"/>
                  <a:gd name="connsiteX8" fmla="*/ 2647950 w 2647950"/>
                  <a:gd name="connsiteY8" fmla="*/ 0 h 8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950" h="893763">
                    <a:moveTo>
                      <a:pt x="0" y="762000"/>
                    </a:moveTo>
                    <a:cubicBezTo>
                      <a:pt x="23812" y="799306"/>
                      <a:pt x="47625" y="836613"/>
                      <a:pt x="104775" y="857250"/>
                    </a:cubicBezTo>
                    <a:cubicBezTo>
                      <a:pt x="161925" y="877887"/>
                      <a:pt x="271463" y="893763"/>
                      <a:pt x="342900" y="885825"/>
                    </a:cubicBezTo>
                    <a:cubicBezTo>
                      <a:pt x="414338" y="877888"/>
                      <a:pt x="465138" y="838200"/>
                      <a:pt x="533400" y="809625"/>
                    </a:cubicBezTo>
                    <a:cubicBezTo>
                      <a:pt x="601662" y="781050"/>
                      <a:pt x="642938" y="757237"/>
                      <a:pt x="752475" y="714375"/>
                    </a:cubicBezTo>
                    <a:cubicBezTo>
                      <a:pt x="862012" y="671513"/>
                      <a:pt x="1052512" y="584200"/>
                      <a:pt x="1190625" y="552450"/>
                    </a:cubicBezTo>
                    <a:cubicBezTo>
                      <a:pt x="1328738" y="520700"/>
                      <a:pt x="1428750" y="554037"/>
                      <a:pt x="1581150" y="523875"/>
                    </a:cubicBezTo>
                    <a:cubicBezTo>
                      <a:pt x="1733550" y="493713"/>
                      <a:pt x="1927225" y="458787"/>
                      <a:pt x="2105025" y="371475"/>
                    </a:cubicBezTo>
                    <a:cubicBezTo>
                      <a:pt x="2282825" y="284163"/>
                      <a:pt x="2574925" y="119062"/>
                      <a:pt x="2647950" y="0"/>
                    </a:cubicBezTo>
                  </a:path>
                </a:pathLst>
              </a:custGeom>
              <a:ln w="38100">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ounded Rectangle 10"/>
              <p:cNvSpPr/>
              <p:nvPr/>
            </p:nvSpPr>
            <p:spPr>
              <a:xfrm rot="18463396">
                <a:off x="4849233" y="4295066"/>
                <a:ext cx="137052" cy="45719"/>
              </a:xfrm>
              <a:prstGeom prst="roundRect">
                <a:avLst/>
              </a:prstGeom>
              <a:gradFill flip="none" rotWithShape="1">
                <a:gsLst>
                  <a:gs pos="0">
                    <a:schemeClr val="bg2">
                      <a:lumMod val="90000"/>
                    </a:schemeClr>
                  </a:gs>
                  <a:gs pos="50000">
                    <a:schemeClr val="bg2">
                      <a:lumMod val="75000"/>
                    </a:schemeClr>
                  </a:gs>
                  <a:gs pos="100000">
                    <a:schemeClr val="bg2">
                      <a:lumMod val="50000"/>
                    </a:schemeClr>
                  </a:gs>
                </a:gsLst>
                <a:lin ang="0" scaled="1"/>
                <a:tileRect/>
              </a:gradFill>
              <a:ln>
                <a:solidFill>
                  <a:schemeClr val="bg2">
                    <a:lumMod val="9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descr="Singer.png"/>
            <p:cNvPicPr>
              <a:picLocks noChangeAspect="1"/>
            </p:cNvPicPr>
            <p:nvPr/>
          </p:nvPicPr>
          <p:blipFill>
            <a:blip r:embed="rId4" cstate="print"/>
            <a:srcRect l="60063" t="52280"/>
            <a:stretch>
              <a:fillRect/>
            </a:stretch>
          </p:blipFill>
          <p:spPr>
            <a:xfrm>
              <a:off x="1600200" y="3810000"/>
              <a:ext cx="810672" cy="1321526"/>
            </a:xfrm>
            <a:prstGeom prst="rect">
              <a:avLst/>
            </a:prstGeom>
          </p:spPr>
        </p:pic>
      </p:grpSp>
      <p:sp>
        <p:nvSpPr>
          <p:cNvPr id="25" name="TextBox 24"/>
          <p:cNvSpPr txBox="1"/>
          <p:nvPr/>
        </p:nvSpPr>
        <p:spPr>
          <a:xfrm>
            <a:off x="1508229" y="609600"/>
            <a:ext cx="5044971" cy="584775"/>
          </a:xfrm>
          <a:prstGeom prst="rect">
            <a:avLst/>
          </a:prstGeom>
          <a:solidFill>
            <a:schemeClr val="accent6">
              <a:lumMod val="40000"/>
              <a:lumOff val="60000"/>
            </a:schemeClr>
          </a:solidFill>
        </p:spPr>
        <p:txBody>
          <a:bodyPr wrap="none" rtlCol="0">
            <a:spAutoFit/>
          </a:bodyPr>
          <a:lstStyle/>
          <a:p>
            <a:r>
              <a:rPr lang="bn-BD" sz="3200" dirty="0" smtClean="0">
                <a:latin typeface="NikoshBAN" pitchFamily="2" charset="0"/>
                <a:cs typeface="NikoshBAN" pitchFamily="2" charset="0"/>
              </a:rPr>
              <a:t>কথার শব্দ কী অনেক দূরে শোনা যাবে?</a:t>
            </a:r>
            <a:endParaRPr lang="en-US" sz="3200" dirty="0">
              <a:latin typeface="NikoshBAN" pitchFamily="2" charset="0"/>
              <a:cs typeface="NikoshBAN" pitchFamily="2" charset="0"/>
            </a:endParaRPr>
          </a:p>
        </p:txBody>
      </p:sp>
      <p:pic>
        <p:nvPicPr>
          <p:cNvPr id="26" name="Picture 25" descr="Wave.gif"/>
          <p:cNvPicPr>
            <a:picLocks noChangeAspect="1"/>
          </p:cNvPicPr>
          <p:nvPr/>
        </p:nvPicPr>
        <p:blipFill>
          <a:blip r:embed="rId8" cstate="print"/>
          <a:stretch>
            <a:fillRect/>
          </a:stretch>
        </p:blipFill>
        <p:spPr>
          <a:xfrm>
            <a:off x="1524000" y="3209925"/>
            <a:ext cx="609600" cy="904875"/>
          </a:xfrm>
          <a:prstGeom prst="rect">
            <a:avLst/>
          </a:prstGeom>
        </p:spPr>
      </p:pic>
      <p:sp>
        <p:nvSpPr>
          <p:cNvPr id="27" name="TextBox 26"/>
          <p:cNvSpPr txBox="1"/>
          <p:nvPr/>
        </p:nvSpPr>
        <p:spPr>
          <a:xfrm>
            <a:off x="990600" y="609600"/>
            <a:ext cx="5745484" cy="584775"/>
          </a:xfrm>
          <a:prstGeom prst="rect">
            <a:avLst/>
          </a:prstGeom>
          <a:solidFill>
            <a:schemeClr val="accent5">
              <a:lumMod val="60000"/>
              <a:lumOff val="40000"/>
            </a:schemeClr>
          </a:solidFill>
        </p:spPr>
        <p:txBody>
          <a:bodyPr wrap="none" rtlCol="0">
            <a:spAutoFit/>
          </a:bodyPr>
          <a:lstStyle/>
          <a:p>
            <a:r>
              <a:rPr lang="bn-BD" sz="3200" dirty="0" smtClean="0">
                <a:latin typeface="NikoshBAN" pitchFamily="2" charset="0"/>
                <a:cs typeface="NikoshBAN" pitchFamily="2" charset="0"/>
              </a:rPr>
              <a:t>এখন কথার শব্দ কী অনেক দূরে শোনা যাবে?</a:t>
            </a:r>
            <a:endParaRPr lang="en-US" sz="3200" dirty="0">
              <a:latin typeface="NikoshBAN" pitchFamily="2" charset="0"/>
              <a:cs typeface="NikoshBAN" pitchFamily="2" charset="0"/>
            </a:endParaRPr>
          </a:p>
        </p:txBody>
      </p:sp>
      <p:sp>
        <p:nvSpPr>
          <p:cNvPr id="28" name="TextBox 27"/>
          <p:cNvSpPr txBox="1"/>
          <p:nvPr/>
        </p:nvSpPr>
        <p:spPr>
          <a:xfrm>
            <a:off x="4572000" y="609600"/>
            <a:ext cx="1135247" cy="584775"/>
          </a:xfrm>
          <a:prstGeom prst="rect">
            <a:avLst/>
          </a:prstGeom>
          <a:solidFill>
            <a:schemeClr val="accent6">
              <a:lumMod val="60000"/>
              <a:lumOff val="40000"/>
            </a:schemeClr>
          </a:solidFill>
        </p:spPr>
        <p:txBody>
          <a:bodyPr wrap="none" rtlCol="0">
            <a:spAutoFit/>
          </a:bodyPr>
          <a:lstStyle/>
          <a:p>
            <a:r>
              <a:rPr lang="bn-BD" sz="3200" dirty="0" smtClean="0">
                <a:latin typeface="NikoshBAN" pitchFamily="2" charset="0"/>
                <a:cs typeface="NikoshBAN" pitchFamily="2" charset="0"/>
              </a:rPr>
              <a:t>কেনো?</a:t>
            </a:r>
            <a:endParaRPr lang="en-US" sz="3200" dirty="0">
              <a:latin typeface="NikoshBAN" pitchFamily="2" charset="0"/>
              <a:cs typeface="NikoshBAN" pitchFamily="2" charset="0"/>
            </a:endParaRPr>
          </a:p>
        </p:txBody>
      </p:sp>
      <p:pic>
        <p:nvPicPr>
          <p:cNvPr id="9" name="Picture 8"/>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402216" y="2945219"/>
            <a:ext cx="2437656" cy="864781"/>
          </a:xfrm>
          <a:prstGeom prst="rect">
            <a:avLst/>
          </a:prstGeom>
        </p:spPr>
      </p:pic>
      <p:pic>
        <p:nvPicPr>
          <p:cNvPr id="29" name="Picture 28" descr="Transistor.png"/>
          <p:cNvPicPr>
            <a:picLocks noChangeAspect="1"/>
          </p:cNvPicPr>
          <p:nvPr/>
        </p:nvPicPr>
        <p:blipFill>
          <a:blip r:embed="rId10" cstate="print"/>
          <a:srcRect b="34904"/>
          <a:stretch>
            <a:fillRect/>
          </a:stretch>
        </p:blipFill>
        <p:spPr>
          <a:xfrm>
            <a:off x="3619500" y="2152650"/>
            <a:ext cx="716772" cy="1391028"/>
          </a:xfrm>
          <a:prstGeom prst="rect">
            <a:avLst/>
          </a:prstGeom>
        </p:spPr>
      </p:pic>
      <p:sp>
        <p:nvSpPr>
          <p:cNvPr id="30" name="Down Arrow 29"/>
          <p:cNvSpPr/>
          <p:nvPr/>
        </p:nvSpPr>
        <p:spPr>
          <a:xfrm>
            <a:off x="3829050" y="2971800"/>
            <a:ext cx="304800" cy="5334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3200400" y="1238250"/>
            <a:ext cx="1600200" cy="914400"/>
            <a:chOff x="6019800" y="5029200"/>
            <a:chExt cx="1600200" cy="914400"/>
          </a:xfrm>
        </p:grpSpPr>
        <p:sp>
          <p:nvSpPr>
            <p:cNvPr id="33" name="Down Arrow Callout 32"/>
            <p:cNvSpPr/>
            <p:nvPr/>
          </p:nvSpPr>
          <p:spPr>
            <a:xfrm>
              <a:off x="6019800" y="5029200"/>
              <a:ext cx="1600200" cy="914400"/>
            </a:xfrm>
            <a:prstGeom prst="downArrowCallout">
              <a:avLst/>
            </a:prstGeom>
            <a:solidFill>
              <a:schemeClr val="tx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096000" y="5029200"/>
              <a:ext cx="1516762" cy="584775"/>
            </a:xfrm>
            <a:prstGeom prst="rect">
              <a:avLst/>
            </a:prstGeom>
            <a:noFill/>
          </p:spPr>
          <p:txBody>
            <a:bodyPr wrap="none" rtlCol="0">
              <a:spAutoFit/>
            </a:bodyPr>
            <a:lstStyle/>
            <a:p>
              <a:r>
                <a:rPr lang="bn-BD" sz="3200" dirty="0" smtClean="0">
                  <a:latin typeface="NikoshBAN" pitchFamily="2" charset="0"/>
                  <a:cs typeface="NikoshBAN" pitchFamily="2" charset="0"/>
                </a:rPr>
                <a:t>ট্রানজিস্টার</a:t>
              </a:r>
              <a:endParaRPr lang="en-US" sz="3200" dirty="0">
                <a:latin typeface="NikoshBAN" pitchFamily="2" charset="0"/>
                <a:cs typeface="NikoshBAN" pitchFamily="2" charset="0"/>
              </a:endParaRPr>
            </a:p>
          </p:txBody>
        </p:sp>
      </p:grpSp>
    </p:spTree>
    <p:extLst>
      <p:ext uri="{BB962C8B-B14F-4D97-AF65-F5344CB8AC3E}">
        <p14:creationId xmlns:p14="http://schemas.microsoft.com/office/powerpoint/2010/main" xmlns="" val="221225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ppt_x</p:attrName>
                                        </p:attrNameLst>
                                      </p:cBhvr>
                                      <p:tavLst>
                                        <p:tav tm="0">
                                          <p:val>
                                            <p:strVal val="#ppt_x-.2"/>
                                          </p:val>
                                        </p:tav>
                                        <p:tav tm="100000">
                                          <p:val>
                                            <p:strVal val="#ppt_x"/>
                                          </p:val>
                                        </p:tav>
                                      </p:tavLst>
                                    </p:anim>
                                    <p:anim calcmode="lin" valueType="num">
                                      <p:cBhvr>
                                        <p:cTn id="14"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6"/>
                                        </p:tgtEl>
                                      </p:cBhvr>
                                    </p:animEffect>
                                  </p:childTnLst>
                                </p:cTn>
                              </p:par>
                              <p:par>
                                <p:cTn id="16" presetID="29"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ppt_x</p:attrName>
                                        </p:attrNameLst>
                                      </p:cBhvr>
                                      <p:tavLst>
                                        <p:tav tm="0">
                                          <p:val>
                                            <p:strVal val="#ppt_x-.2"/>
                                          </p:val>
                                        </p:tav>
                                        <p:tav tm="100000">
                                          <p:val>
                                            <p:strVal val="#ppt_x"/>
                                          </p:val>
                                        </p:tav>
                                      </p:tavLst>
                                    </p:anim>
                                    <p:anim calcmode="lin" valueType="num">
                                      <p:cBhvr>
                                        <p:cTn id="19"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7"/>
                                        </p:tgtEl>
                                      </p:cBhvr>
                                    </p:animEffect>
                                  </p:childTnLst>
                                </p:cTn>
                              </p:par>
                            </p:childTnLst>
                          </p:cTn>
                        </p:par>
                        <p:par>
                          <p:cTn id="21" fill="hold">
                            <p:stCondLst>
                              <p:cond delay="1000"/>
                            </p:stCondLst>
                            <p:childTnLst>
                              <p:par>
                                <p:cTn id="22" presetID="29"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ppt_x</p:attrName>
                                        </p:attrNameLst>
                                      </p:cBhvr>
                                      <p:tavLst>
                                        <p:tav tm="0">
                                          <p:val>
                                            <p:strVal val="#ppt_x-.2"/>
                                          </p:val>
                                        </p:tav>
                                        <p:tav tm="100000">
                                          <p:val>
                                            <p:strVal val="#ppt_x"/>
                                          </p:val>
                                        </p:tav>
                                      </p:tavLst>
                                    </p:anim>
                                    <p:anim calcmode="lin" valueType="num">
                                      <p:cBhvr>
                                        <p:cTn id="25" dur="5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6" dur="500"/>
                                        <p:tgtEl>
                                          <p:spTgt spid="22"/>
                                        </p:tgtEl>
                                      </p:cBhvr>
                                    </p:animEffect>
                                  </p:childTnLst>
                                </p:cTn>
                              </p:par>
                            </p:childTnLst>
                          </p:cTn>
                        </p:par>
                        <p:par>
                          <p:cTn id="27" fill="hold">
                            <p:stCondLst>
                              <p:cond delay="1500"/>
                            </p:stCondLst>
                            <p:childTnLst>
                              <p:par>
                                <p:cTn id="28" presetID="18" presetClass="entr" presetSubtype="3"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strips(upRight)">
                                      <p:cBhvr>
                                        <p:cTn id="30" dur="500"/>
                                        <p:tgtEl>
                                          <p:spTgt spid="18"/>
                                        </p:tgtEl>
                                      </p:cBhvr>
                                    </p:animEffec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6"/>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6" presetClass="emph" presetSubtype="0" fill="hold" nodeType="clickEffect">
                                  <p:stCondLst>
                                    <p:cond delay="0"/>
                                  </p:stCondLst>
                                  <p:childTnLst>
                                    <p:animScale>
                                      <p:cBhvr>
                                        <p:cTn id="52" dur="2000" fill="hold"/>
                                        <p:tgtEl>
                                          <p:spTgt spid="9"/>
                                        </p:tgtEl>
                                      </p:cBhvr>
                                      <p:by x="150000" y="150000"/>
                                    </p:animScale>
                                  </p:childTnLst>
                                </p:cTn>
                              </p:par>
                            </p:childTnLst>
                          </p:cTn>
                        </p:par>
                      </p:childTnLst>
                    </p:cTn>
                  </p:par>
                  <p:par>
                    <p:cTn id="53" fill="hold">
                      <p:stCondLst>
                        <p:cond delay="indefinite"/>
                      </p:stCondLst>
                      <p:childTnLst>
                        <p:par>
                          <p:cTn id="54" fill="hold">
                            <p:stCondLst>
                              <p:cond delay="0"/>
                            </p:stCondLst>
                            <p:childTnLst>
                              <p:par>
                                <p:cTn id="55" presetID="22" presetClass="entr" presetSubtype="1" repeatCount="200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up)">
                                      <p:cBhvr>
                                        <p:cTn id="57" dur="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up)">
                                      <p:cBhvr>
                                        <p:cTn id="6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Frame 47"/>
          <p:cNvSpPr/>
          <p:nvPr/>
        </p:nvSpPr>
        <p:spPr>
          <a:xfrm>
            <a:off x="0" y="11373"/>
            <a:ext cx="9144000" cy="6858000"/>
          </a:xfrm>
          <a:prstGeom prst="frame">
            <a:avLst>
              <a:gd name="adj1" fmla="val 3728"/>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p:cNvSpPr txBox="1"/>
          <p:nvPr/>
        </p:nvSpPr>
        <p:spPr>
          <a:xfrm>
            <a:off x="2514600" y="533400"/>
            <a:ext cx="3951723" cy="584775"/>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ট্রানজিস্টার কীভাবে তৈরি হয়?</a:t>
            </a:r>
            <a:endParaRPr lang="en-US" sz="3200" dirty="0">
              <a:latin typeface="NikoshBAN" pitchFamily="2" charset="0"/>
              <a:cs typeface="NikoshBAN" pitchFamily="2" charset="0"/>
            </a:endParaRPr>
          </a:p>
        </p:txBody>
      </p:sp>
      <p:grpSp>
        <p:nvGrpSpPr>
          <p:cNvPr id="112" name="Group 111"/>
          <p:cNvGrpSpPr/>
          <p:nvPr/>
        </p:nvGrpSpPr>
        <p:grpSpPr>
          <a:xfrm>
            <a:off x="1894974" y="1327299"/>
            <a:ext cx="712982" cy="890323"/>
            <a:chOff x="2057400" y="1555899"/>
            <a:chExt cx="712982" cy="890323"/>
          </a:xfrm>
        </p:grpSpPr>
        <p:sp>
          <p:nvSpPr>
            <p:cNvPr id="43" name="TextBox 42"/>
            <p:cNvSpPr txBox="1"/>
            <p:nvPr/>
          </p:nvSpPr>
          <p:spPr>
            <a:xfrm>
              <a:off x="2258248" y="1555899"/>
              <a:ext cx="327334" cy="400110"/>
            </a:xfrm>
            <a:prstGeom prst="rect">
              <a:avLst/>
            </a:prstGeom>
            <a:solidFill>
              <a:schemeClr val="accent6">
                <a:lumMod val="40000"/>
                <a:lumOff val="60000"/>
              </a:schemeClr>
            </a:solidFill>
          </p:spPr>
          <p:txBody>
            <a:bodyPr wrap="square" rtlCol="0">
              <a:spAutoFit/>
            </a:bodyPr>
            <a:lstStyle/>
            <a:p>
              <a:r>
                <a:rPr lang="en-US" sz="2000" dirty="0" smtClean="0">
                  <a:latin typeface="Arial" pitchFamily="34" charset="0"/>
                  <a:cs typeface="Arial" pitchFamily="34" charset="0"/>
                </a:rPr>
                <a:t>n</a:t>
              </a:r>
              <a:endParaRPr lang="en-US" sz="2000" dirty="0">
                <a:latin typeface="NikoshBAN" pitchFamily="2" charset="0"/>
                <a:cs typeface="NikoshBAN" pitchFamily="2" charset="0"/>
              </a:endParaRPr>
            </a:p>
          </p:txBody>
        </p:sp>
        <p:grpSp>
          <p:nvGrpSpPr>
            <p:cNvPr id="109" name="Group 108"/>
            <p:cNvGrpSpPr/>
            <p:nvPr/>
          </p:nvGrpSpPr>
          <p:grpSpPr>
            <a:xfrm>
              <a:off x="2057400" y="1850066"/>
              <a:ext cx="712982" cy="596156"/>
              <a:chOff x="2455071" y="1566407"/>
              <a:chExt cx="1372764" cy="1147830"/>
            </a:xfrm>
          </p:grpSpPr>
          <p:sp>
            <p:nvSpPr>
              <p:cNvPr id="46" name="Rectangle 5"/>
              <p:cNvSpPr/>
              <p:nvPr/>
            </p:nvSpPr>
            <p:spPr>
              <a:xfrm>
                <a:off x="2455071" y="1566407"/>
                <a:ext cx="1372764" cy="114783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flipH="1">
                <a:off x="3400652"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p:nvPr/>
            </p:nvSpPr>
            <p:spPr>
              <a:xfrm flipH="1">
                <a:off x="3400652"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p:cNvSpPr/>
              <p:nvPr/>
            </p:nvSpPr>
            <p:spPr>
              <a:xfrm flipH="1">
                <a:off x="3400652"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flipH="1">
                <a:off x="3400652"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flipH="1">
                <a:off x="2989149"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flipH="1">
                <a:off x="2989149"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p:cNvSpPr/>
              <p:nvPr/>
            </p:nvSpPr>
            <p:spPr>
              <a:xfrm flipH="1">
                <a:off x="2989149"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flipH="1">
                <a:off x="2989149"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flipH="1">
                <a:off x="2577646"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p:nvPr/>
            </p:nvSpPr>
            <p:spPr>
              <a:xfrm flipH="1">
                <a:off x="2595157" y="1883980"/>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p:cNvSpPr/>
              <p:nvPr/>
            </p:nvSpPr>
            <p:spPr>
              <a:xfrm flipH="1">
                <a:off x="2592968" y="21882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p:nvPr/>
            </p:nvSpPr>
            <p:spPr>
              <a:xfrm flipH="1">
                <a:off x="2603912" y="2455267"/>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49" name="Group 148"/>
          <p:cNvGrpSpPr/>
          <p:nvPr/>
        </p:nvGrpSpPr>
        <p:grpSpPr>
          <a:xfrm>
            <a:off x="1066800" y="1344930"/>
            <a:ext cx="832284" cy="872692"/>
            <a:chOff x="1225116" y="1573530"/>
            <a:chExt cx="832284" cy="872692"/>
          </a:xfrm>
        </p:grpSpPr>
        <p:sp>
          <p:nvSpPr>
            <p:cNvPr id="42" name="TextBox 41"/>
            <p:cNvSpPr txBox="1"/>
            <p:nvPr/>
          </p:nvSpPr>
          <p:spPr>
            <a:xfrm>
              <a:off x="1496100" y="1573530"/>
              <a:ext cx="338554" cy="369332"/>
            </a:xfrm>
            <a:prstGeom prst="rect">
              <a:avLst/>
            </a:prstGeom>
            <a:solidFill>
              <a:schemeClr val="tx2">
                <a:lumMod val="20000"/>
                <a:lumOff val="80000"/>
              </a:schemeClr>
            </a:solidFill>
          </p:spPr>
          <p:txBody>
            <a:bodyPr wrap="none" rtlCol="0">
              <a:spAutoFit/>
            </a:bodyPr>
            <a:lstStyle/>
            <a:p>
              <a:r>
                <a:rPr lang="en-US" dirty="0" smtClean="0">
                  <a:latin typeface="Arial" pitchFamily="34" charset="0"/>
                  <a:cs typeface="Arial" pitchFamily="34" charset="0"/>
                </a:rPr>
                <a:t>P</a:t>
              </a:r>
              <a:endParaRPr lang="en-US" dirty="0">
                <a:latin typeface="NikoshBAN" pitchFamily="2" charset="0"/>
                <a:cs typeface="NikoshBAN" pitchFamily="2" charset="0"/>
              </a:endParaRPr>
            </a:p>
          </p:txBody>
        </p:sp>
        <p:grpSp>
          <p:nvGrpSpPr>
            <p:cNvPr id="108" name="Group 107"/>
            <p:cNvGrpSpPr/>
            <p:nvPr/>
          </p:nvGrpSpPr>
          <p:grpSpPr>
            <a:xfrm>
              <a:off x="1225116" y="1866146"/>
              <a:ext cx="832284" cy="580076"/>
              <a:chOff x="817814" y="1566407"/>
              <a:chExt cx="1646887" cy="1147830"/>
            </a:xfrm>
          </p:grpSpPr>
          <p:sp>
            <p:nvSpPr>
              <p:cNvPr id="45" name="Rectangle 4"/>
              <p:cNvSpPr/>
              <p:nvPr/>
            </p:nvSpPr>
            <p:spPr>
              <a:xfrm>
                <a:off x="817814" y="1566407"/>
                <a:ext cx="1646887" cy="114783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17" descr="Electron Hole.png"/>
              <p:cNvPicPr>
                <a:picLocks noChangeAspect="1"/>
              </p:cNvPicPr>
              <p:nvPr/>
            </p:nvPicPr>
            <p:blipFill>
              <a:blip r:embed="rId3" cstate="print"/>
              <a:stretch>
                <a:fillRect/>
              </a:stretch>
            </p:blipFill>
            <p:spPr>
              <a:xfrm>
                <a:off x="887858" y="1581729"/>
                <a:ext cx="258322" cy="269888"/>
              </a:xfrm>
              <a:prstGeom prst="rect">
                <a:avLst/>
              </a:prstGeom>
            </p:spPr>
          </p:pic>
          <p:sp>
            <p:nvSpPr>
              <p:cNvPr id="49" name="Oval 18"/>
              <p:cNvSpPr/>
              <p:nvPr/>
            </p:nvSpPr>
            <p:spPr>
              <a:xfrm>
                <a:off x="913651" y="1612398"/>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15" descr="Electron Hole.png"/>
              <p:cNvPicPr>
                <a:picLocks noChangeAspect="1"/>
              </p:cNvPicPr>
              <p:nvPr/>
            </p:nvPicPr>
            <p:blipFill>
              <a:blip r:embed="rId3" cstate="print"/>
              <a:stretch>
                <a:fillRect/>
              </a:stretch>
            </p:blipFill>
            <p:spPr>
              <a:xfrm>
                <a:off x="887858" y="2140173"/>
                <a:ext cx="258322" cy="269888"/>
              </a:xfrm>
              <a:prstGeom prst="rect">
                <a:avLst/>
              </a:prstGeom>
            </p:spPr>
          </p:pic>
          <p:sp>
            <p:nvSpPr>
              <p:cNvPr id="51" name="Oval 16"/>
              <p:cNvSpPr/>
              <p:nvPr/>
            </p:nvSpPr>
            <p:spPr>
              <a:xfrm>
                <a:off x="913651" y="21708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13" descr="Electron Hole.png"/>
              <p:cNvPicPr>
                <a:picLocks noChangeAspect="1"/>
              </p:cNvPicPr>
              <p:nvPr/>
            </p:nvPicPr>
            <p:blipFill>
              <a:blip r:embed="rId3" cstate="print"/>
              <a:stretch>
                <a:fillRect/>
              </a:stretch>
            </p:blipFill>
            <p:spPr>
              <a:xfrm>
                <a:off x="887858" y="2419396"/>
                <a:ext cx="258322" cy="269888"/>
              </a:xfrm>
              <a:prstGeom prst="rect">
                <a:avLst/>
              </a:prstGeom>
            </p:spPr>
          </p:pic>
          <p:sp>
            <p:nvSpPr>
              <p:cNvPr id="53" name="Oval 14"/>
              <p:cNvSpPr/>
              <p:nvPr/>
            </p:nvSpPr>
            <p:spPr>
              <a:xfrm>
                <a:off x="913651" y="2450065"/>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11" descr="Electron Hole.png"/>
              <p:cNvPicPr>
                <a:picLocks noChangeAspect="1"/>
              </p:cNvPicPr>
              <p:nvPr/>
            </p:nvPicPr>
            <p:blipFill>
              <a:blip r:embed="rId3" cstate="print"/>
              <a:stretch>
                <a:fillRect/>
              </a:stretch>
            </p:blipFill>
            <p:spPr>
              <a:xfrm>
                <a:off x="887858" y="1860951"/>
                <a:ext cx="258322" cy="269888"/>
              </a:xfrm>
              <a:prstGeom prst="rect">
                <a:avLst/>
              </a:prstGeom>
            </p:spPr>
          </p:pic>
          <p:sp>
            <p:nvSpPr>
              <p:cNvPr id="55" name="Oval 12"/>
              <p:cNvSpPr/>
              <p:nvPr/>
            </p:nvSpPr>
            <p:spPr>
              <a:xfrm>
                <a:off x="913651" y="1891620"/>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descr="Electron Hole.png"/>
              <p:cNvPicPr>
                <a:picLocks noChangeAspect="1"/>
              </p:cNvPicPr>
              <p:nvPr/>
            </p:nvPicPr>
            <p:blipFill>
              <a:blip r:embed="rId3" cstate="print"/>
              <a:stretch>
                <a:fillRect/>
              </a:stretch>
            </p:blipFill>
            <p:spPr>
              <a:xfrm>
                <a:off x="1291322" y="1592673"/>
                <a:ext cx="258322" cy="269888"/>
              </a:xfrm>
              <a:prstGeom prst="rect">
                <a:avLst/>
              </a:prstGeom>
            </p:spPr>
          </p:pic>
          <p:sp>
            <p:nvSpPr>
              <p:cNvPr id="61" name="Oval 60"/>
              <p:cNvSpPr/>
              <p:nvPr/>
            </p:nvSpPr>
            <p:spPr>
              <a:xfrm>
                <a:off x="1317115"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Electron Hole.png"/>
              <p:cNvPicPr>
                <a:picLocks noChangeAspect="1"/>
              </p:cNvPicPr>
              <p:nvPr/>
            </p:nvPicPr>
            <p:blipFill>
              <a:blip r:embed="rId3" cstate="print"/>
              <a:stretch>
                <a:fillRect/>
              </a:stretch>
            </p:blipFill>
            <p:spPr>
              <a:xfrm>
                <a:off x="1291322" y="2151117"/>
                <a:ext cx="258322" cy="269888"/>
              </a:xfrm>
              <a:prstGeom prst="rect">
                <a:avLst/>
              </a:prstGeom>
            </p:spPr>
          </p:pic>
          <p:sp>
            <p:nvSpPr>
              <p:cNvPr id="63" name="Oval 62"/>
              <p:cNvSpPr/>
              <p:nvPr/>
            </p:nvSpPr>
            <p:spPr>
              <a:xfrm>
                <a:off x="1317115"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descr="Electron Hole.png"/>
              <p:cNvPicPr>
                <a:picLocks noChangeAspect="1"/>
              </p:cNvPicPr>
              <p:nvPr/>
            </p:nvPicPr>
            <p:blipFill>
              <a:blip r:embed="rId3" cstate="print"/>
              <a:stretch>
                <a:fillRect/>
              </a:stretch>
            </p:blipFill>
            <p:spPr>
              <a:xfrm>
                <a:off x="1291322" y="2430340"/>
                <a:ext cx="258322" cy="269888"/>
              </a:xfrm>
              <a:prstGeom prst="rect">
                <a:avLst/>
              </a:prstGeom>
            </p:spPr>
          </p:pic>
          <p:sp>
            <p:nvSpPr>
              <p:cNvPr id="65" name="Oval 64"/>
              <p:cNvSpPr/>
              <p:nvPr/>
            </p:nvSpPr>
            <p:spPr>
              <a:xfrm>
                <a:off x="1317115"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descr="Electron Hole.png"/>
              <p:cNvPicPr>
                <a:picLocks noChangeAspect="1"/>
              </p:cNvPicPr>
              <p:nvPr/>
            </p:nvPicPr>
            <p:blipFill>
              <a:blip r:embed="rId3" cstate="print"/>
              <a:stretch>
                <a:fillRect/>
              </a:stretch>
            </p:blipFill>
            <p:spPr>
              <a:xfrm>
                <a:off x="1291322" y="1871895"/>
                <a:ext cx="258322" cy="269888"/>
              </a:xfrm>
              <a:prstGeom prst="rect">
                <a:avLst/>
              </a:prstGeom>
            </p:spPr>
          </p:pic>
          <p:sp>
            <p:nvSpPr>
              <p:cNvPr id="67" name="Oval 66"/>
              <p:cNvSpPr/>
              <p:nvPr/>
            </p:nvSpPr>
            <p:spPr>
              <a:xfrm>
                <a:off x="1317115"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descr="Electron Hole.png"/>
              <p:cNvPicPr>
                <a:picLocks noChangeAspect="1"/>
              </p:cNvPicPr>
              <p:nvPr/>
            </p:nvPicPr>
            <p:blipFill>
              <a:blip r:embed="rId3" cstate="print"/>
              <a:stretch>
                <a:fillRect/>
              </a:stretch>
            </p:blipFill>
            <p:spPr>
              <a:xfrm>
                <a:off x="1694786" y="1592673"/>
                <a:ext cx="258322" cy="269888"/>
              </a:xfrm>
              <a:prstGeom prst="rect">
                <a:avLst/>
              </a:prstGeom>
            </p:spPr>
          </p:pic>
          <p:sp>
            <p:nvSpPr>
              <p:cNvPr id="69" name="Oval 68"/>
              <p:cNvSpPr/>
              <p:nvPr/>
            </p:nvSpPr>
            <p:spPr>
              <a:xfrm>
                <a:off x="1720579"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69" descr="Electron Hole.png"/>
              <p:cNvPicPr>
                <a:picLocks noChangeAspect="1"/>
              </p:cNvPicPr>
              <p:nvPr/>
            </p:nvPicPr>
            <p:blipFill>
              <a:blip r:embed="rId3" cstate="print"/>
              <a:stretch>
                <a:fillRect/>
              </a:stretch>
            </p:blipFill>
            <p:spPr>
              <a:xfrm>
                <a:off x="1694786" y="2151117"/>
                <a:ext cx="258322" cy="269888"/>
              </a:xfrm>
              <a:prstGeom prst="rect">
                <a:avLst/>
              </a:prstGeom>
            </p:spPr>
          </p:pic>
          <p:sp>
            <p:nvSpPr>
              <p:cNvPr id="71" name="Oval 70"/>
              <p:cNvSpPr/>
              <p:nvPr/>
            </p:nvSpPr>
            <p:spPr>
              <a:xfrm>
                <a:off x="1720579"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descr="Electron Hole.png"/>
              <p:cNvPicPr>
                <a:picLocks noChangeAspect="1"/>
              </p:cNvPicPr>
              <p:nvPr/>
            </p:nvPicPr>
            <p:blipFill>
              <a:blip r:embed="rId3" cstate="print"/>
              <a:stretch>
                <a:fillRect/>
              </a:stretch>
            </p:blipFill>
            <p:spPr>
              <a:xfrm>
                <a:off x="1694786" y="2430340"/>
                <a:ext cx="258322" cy="269888"/>
              </a:xfrm>
              <a:prstGeom prst="rect">
                <a:avLst/>
              </a:prstGeom>
            </p:spPr>
          </p:pic>
          <p:sp>
            <p:nvSpPr>
              <p:cNvPr id="73" name="Oval 72"/>
              <p:cNvSpPr/>
              <p:nvPr/>
            </p:nvSpPr>
            <p:spPr>
              <a:xfrm>
                <a:off x="1720579"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descr="Electron Hole.png"/>
              <p:cNvPicPr>
                <a:picLocks noChangeAspect="1"/>
              </p:cNvPicPr>
              <p:nvPr/>
            </p:nvPicPr>
            <p:blipFill>
              <a:blip r:embed="rId3" cstate="print"/>
              <a:stretch>
                <a:fillRect/>
              </a:stretch>
            </p:blipFill>
            <p:spPr>
              <a:xfrm>
                <a:off x="1694786" y="1871895"/>
                <a:ext cx="258322" cy="269888"/>
              </a:xfrm>
              <a:prstGeom prst="rect">
                <a:avLst/>
              </a:prstGeom>
            </p:spPr>
          </p:pic>
          <p:sp>
            <p:nvSpPr>
              <p:cNvPr id="75" name="Oval 74"/>
              <p:cNvSpPr/>
              <p:nvPr/>
            </p:nvSpPr>
            <p:spPr>
              <a:xfrm>
                <a:off x="1720579"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descr="Electron Hole.png"/>
              <p:cNvPicPr>
                <a:picLocks noChangeAspect="1"/>
              </p:cNvPicPr>
              <p:nvPr/>
            </p:nvPicPr>
            <p:blipFill>
              <a:blip r:embed="rId3" cstate="print"/>
              <a:stretch>
                <a:fillRect/>
              </a:stretch>
            </p:blipFill>
            <p:spPr>
              <a:xfrm>
                <a:off x="2080778" y="1581729"/>
                <a:ext cx="258322" cy="269888"/>
              </a:xfrm>
              <a:prstGeom prst="rect">
                <a:avLst/>
              </a:prstGeom>
            </p:spPr>
          </p:pic>
          <p:sp>
            <p:nvSpPr>
              <p:cNvPr id="77" name="Oval 76"/>
              <p:cNvSpPr/>
              <p:nvPr/>
            </p:nvSpPr>
            <p:spPr>
              <a:xfrm>
                <a:off x="2106571" y="1612398"/>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descr="Electron Hole.png"/>
              <p:cNvPicPr>
                <a:picLocks noChangeAspect="1"/>
              </p:cNvPicPr>
              <p:nvPr/>
            </p:nvPicPr>
            <p:blipFill>
              <a:blip r:embed="rId3" cstate="print"/>
              <a:stretch>
                <a:fillRect/>
              </a:stretch>
            </p:blipFill>
            <p:spPr>
              <a:xfrm>
                <a:off x="2074250" y="1878752"/>
                <a:ext cx="258322" cy="269888"/>
              </a:xfrm>
              <a:prstGeom prst="rect">
                <a:avLst/>
              </a:prstGeom>
            </p:spPr>
          </p:pic>
          <p:sp>
            <p:nvSpPr>
              <p:cNvPr id="88" name="Oval 87"/>
              <p:cNvSpPr/>
              <p:nvPr/>
            </p:nvSpPr>
            <p:spPr>
              <a:xfrm>
                <a:off x="2100043" y="1909421"/>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Picture 91" descr="Electron Hole.png"/>
              <p:cNvPicPr>
                <a:picLocks noChangeAspect="1"/>
              </p:cNvPicPr>
              <p:nvPr/>
            </p:nvPicPr>
            <p:blipFill>
              <a:blip r:embed="rId3" cstate="print"/>
              <a:stretch>
                <a:fillRect/>
              </a:stretch>
            </p:blipFill>
            <p:spPr>
              <a:xfrm>
                <a:off x="2067645" y="2158922"/>
                <a:ext cx="258322" cy="269888"/>
              </a:xfrm>
              <a:prstGeom prst="rect">
                <a:avLst/>
              </a:prstGeom>
            </p:spPr>
          </p:pic>
          <p:sp>
            <p:nvSpPr>
              <p:cNvPr id="93" name="Oval 92"/>
              <p:cNvSpPr/>
              <p:nvPr/>
            </p:nvSpPr>
            <p:spPr>
              <a:xfrm>
                <a:off x="2093438" y="2189591"/>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Picture 93" descr="Electron Hole.png"/>
              <p:cNvPicPr>
                <a:picLocks noChangeAspect="1"/>
              </p:cNvPicPr>
              <p:nvPr/>
            </p:nvPicPr>
            <p:blipFill>
              <a:blip r:embed="rId3" cstate="print"/>
              <a:stretch>
                <a:fillRect/>
              </a:stretch>
            </p:blipFill>
            <p:spPr>
              <a:xfrm>
                <a:off x="2065456" y="2425960"/>
                <a:ext cx="258322" cy="269888"/>
              </a:xfrm>
              <a:prstGeom prst="rect">
                <a:avLst/>
              </a:prstGeom>
            </p:spPr>
          </p:pic>
          <p:sp>
            <p:nvSpPr>
              <p:cNvPr id="95" name="Oval 94"/>
              <p:cNvSpPr/>
              <p:nvPr/>
            </p:nvSpPr>
            <p:spPr>
              <a:xfrm>
                <a:off x="2091249" y="245662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3" name="Group 112"/>
          <p:cNvGrpSpPr/>
          <p:nvPr/>
        </p:nvGrpSpPr>
        <p:grpSpPr>
          <a:xfrm>
            <a:off x="2605578" y="1344930"/>
            <a:ext cx="832284" cy="872692"/>
            <a:chOff x="1225116" y="1557668"/>
            <a:chExt cx="832284" cy="872692"/>
          </a:xfrm>
        </p:grpSpPr>
        <p:sp>
          <p:nvSpPr>
            <p:cNvPr id="114" name="TextBox 113"/>
            <p:cNvSpPr txBox="1"/>
            <p:nvPr/>
          </p:nvSpPr>
          <p:spPr>
            <a:xfrm>
              <a:off x="1496100" y="1557668"/>
              <a:ext cx="338554" cy="369332"/>
            </a:xfrm>
            <a:prstGeom prst="rect">
              <a:avLst/>
            </a:prstGeom>
            <a:solidFill>
              <a:schemeClr val="tx2">
                <a:lumMod val="20000"/>
                <a:lumOff val="80000"/>
              </a:schemeClr>
            </a:solidFill>
          </p:spPr>
          <p:txBody>
            <a:bodyPr wrap="none" rtlCol="0">
              <a:spAutoFit/>
            </a:bodyPr>
            <a:lstStyle/>
            <a:p>
              <a:r>
                <a:rPr lang="en-US" dirty="0" smtClean="0">
                  <a:latin typeface="Arial" pitchFamily="34" charset="0"/>
                  <a:cs typeface="Arial" pitchFamily="34" charset="0"/>
                </a:rPr>
                <a:t>P</a:t>
              </a:r>
              <a:endParaRPr lang="en-US" dirty="0">
                <a:latin typeface="NikoshBAN" pitchFamily="2" charset="0"/>
                <a:cs typeface="NikoshBAN" pitchFamily="2" charset="0"/>
              </a:endParaRPr>
            </a:p>
          </p:txBody>
        </p:sp>
        <p:grpSp>
          <p:nvGrpSpPr>
            <p:cNvPr id="115" name="Group 114"/>
            <p:cNvGrpSpPr/>
            <p:nvPr/>
          </p:nvGrpSpPr>
          <p:grpSpPr>
            <a:xfrm>
              <a:off x="1225116" y="1850284"/>
              <a:ext cx="832284" cy="580076"/>
              <a:chOff x="817814" y="1566407"/>
              <a:chExt cx="1646887" cy="1147830"/>
            </a:xfrm>
          </p:grpSpPr>
          <p:sp>
            <p:nvSpPr>
              <p:cNvPr id="116" name="Rectangle 4"/>
              <p:cNvSpPr/>
              <p:nvPr/>
            </p:nvSpPr>
            <p:spPr>
              <a:xfrm>
                <a:off x="817814" y="1566407"/>
                <a:ext cx="1646887" cy="114783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Picture 17" descr="Electron Hole.png"/>
              <p:cNvPicPr>
                <a:picLocks noChangeAspect="1"/>
              </p:cNvPicPr>
              <p:nvPr/>
            </p:nvPicPr>
            <p:blipFill>
              <a:blip r:embed="rId3" cstate="print"/>
              <a:stretch>
                <a:fillRect/>
              </a:stretch>
            </p:blipFill>
            <p:spPr>
              <a:xfrm>
                <a:off x="887858" y="1581729"/>
                <a:ext cx="258322" cy="269888"/>
              </a:xfrm>
              <a:prstGeom prst="rect">
                <a:avLst/>
              </a:prstGeom>
            </p:spPr>
          </p:pic>
          <p:sp>
            <p:nvSpPr>
              <p:cNvPr id="118" name="Oval 18"/>
              <p:cNvSpPr/>
              <p:nvPr/>
            </p:nvSpPr>
            <p:spPr>
              <a:xfrm>
                <a:off x="913651" y="1612398"/>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Picture 15" descr="Electron Hole.png"/>
              <p:cNvPicPr>
                <a:picLocks noChangeAspect="1"/>
              </p:cNvPicPr>
              <p:nvPr/>
            </p:nvPicPr>
            <p:blipFill>
              <a:blip r:embed="rId3" cstate="print"/>
              <a:stretch>
                <a:fillRect/>
              </a:stretch>
            </p:blipFill>
            <p:spPr>
              <a:xfrm>
                <a:off x="887858" y="2140173"/>
                <a:ext cx="258322" cy="269888"/>
              </a:xfrm>
              <a:prstGeom prst="rect">
                <a:avLst/>
              </a:prstGeom>
            </p:spPr>
          </p:pic>
          <p:sp>
            <p:nvSpPr>
              <p:cNvPr id="120" name="Oval 16"/>
              <p:cNvSpPr/>
              <p:nvPr/>
            </p:nvSpPr>
            <p:spPr>
              <a:xfrm>
                <a:off x="913651" y="21708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Picture 13" descr="Electron Hole.png"/>
              <p:cNvPicPr>
                <a:picLocks noChangeAspect="1"/>
              </p:cNvPicPr>
              <p:nvPr/>
            </p:nvPicPr>
            <p:blipFill>
              <a:blip r:embed="rId3" cstate="print"/>
              <a:stretch>
                <a:fillRect/>
              </a:stretch>
            </p:blipFill>
            <p:spPr>
              <a:xfrm>
                <a:off x="887858" y="2419396"/>
                <a:ext cx="258322" cy="269888"/>
              </a:xfrm>
              <a:prstGeom prst="rect">
                <a:avLst/>
              </a:prstGeom>
            </p:spPr>
          </p:pic>
          <p:sp>
            <p:nvSpPr>
              <p:cNvPr id="122" name="Oval 14"/>
              <p:cNvSpPr/>
              <p:nvPr/>
            </p:nvSpPr>
            <p:spPr>
              <a:xfrm>
                <a:off x="913651" y="2450065"/>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1" descr="Electron Hole.png"/>
              <p:cNvPicPr>
                <a:picLocks noChangeAspect="1"/>
              </p:cNvPicPr>
              <p:nvPr/>
            </p:nvPicPr>
            <p:blipFill>
              <a:blip r:embed="rId3" cstate="print"/>
              <a:stretch>
                <a:fillRect/>
              </a:stretch>
            </p:blipFill>
            <p:spPr>
              <a:xfrm>
                <a:off x="887858" y="1860951"/>
                <a:ext cx="258322" cy="269888"/>
              </a:xfrm>
              <a:prstGeom prst="rect">
                <a:avLst/>
              </a:prstGeom>
            </p:spPr>
          </p:pic>
          <p:sp>
            <p:nvSpPr>
              <p:cNvPr id="124" name="Oval 12"/>
              <p:cNvSpPr/>
              <p:nvPr/>
            </p:nvSpPr>
            <p:spPr>
              <a:xfrm>
                <a:off x="913651" y="1891620"/>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 name="Picture 124" descr="Electron Hole.png"/>
              <p:cNvPicPr>
                <a:picLocks noChangeAspect="1"/>
              </p:cNvPicPr>
              <p:nvPr/>
            </p:nvPicPr>
            <p:blipFill>
              <a:blip r:embed="rId3" cstate="print"/>
              <a:stretch>
                <a:fillRect/>
              </a:stretch>
            </p:blipFill>
            <p:spPr>
              <a:xfrm>
                <a:off x="1291322" y="1592673"/>
                <a:ext cx="258322" cy="269888"/>
              </a:xfrm>
              <a:prstGeom prst="rect">
                <a:avLst/>
              </a:prstGeom>
            </p:spPr>
          </p:pic>
          <p:sp>
            <p:nvSpPr>
              <p:cNvPr id="126" name="Oval 125"/>
              <p:cNvSpPr/>
              <p:nvPr/>
            </p:nvSpPr>
            <p:spPr>
              <a:xfrm>
                <a:off x="1317115"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7" name="Picture 126" descr="Electron Hole.png"/>
              <p:cNvPicPr>
                <a:picLocks noChangeAspect="1"/>
              </p:cNvPicPr>
              <p:nvPr/>
            </p:nvPicPr>
            <p:blipFill>
              <a:blip r:embed="rId3" cstate="print"/>
              <a:stretch>
                <a:fillRect/>
              </a:stretch>
            </p:blipFill>
            <p:spPr>
              <a:xfrm>
                <a:off x="1291322" y="2151117"/>
                <a:ext cx="258322" cy="269888"/>
              </a:xfrm>
              <a:prstGeom prst="rect">
                <a:avLst/>
              </a:prstGeom>
            </p:spPr>
          </p:pic>
          <p:sp>
            <p:nvSpPr>
              <p:cNvPr id="128" name="Oval 127"/>
              <p:cNvSpPr/>
              <p:nvPr/>
            </p:nvSpPr>
            <p:spPr>
              <a:xfrm>
                <a:off x="1317115"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Picture 128" descr="Electron Hole.png"/>
              <p:cNvPicPr>
                <a:picLocks noChangeAspect="1"/>
              </p:cNvPicPr>
              <p:nvPr/>
            </p:nvPicPr>
            <p:blipFill>
              <a:blip r:embed="rId3" cstate="print"/>
              <a:stretch>
                <a:fillRect/>
              </a:stretch>
            </p:blipFill>
            <p:spPr>
              <a:xfrm>
                <a:off x="1291322" y="2430340"/>
                <a:ext cx="258322" cy="269888"/>
              </a:xfrm>
              <a:prstGeom prst="rect">
                <a:avLst/>
              </a:prstGeom>
            </p:spPr>
          </p:pic>
          <p:sp>
            <p:nvSpPr>
              <p:cNvPr id="130" name="Oval 129"/>
              <p:cNvSpPr/>
              <p:nvPr/>
            </p:nvSpPr>
            <p:spPr>
              <a:xfrm>
                <a:off x="1317115"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130" descr="Electron Hole.png"/>
              <p:cNvPicPr>
                <a:picLocks noChangeAspect="1"/>
              </p:cNvPicPr>
              <p:nvPr/>
            </p:nvPicPr>
            <p:blipFill>
              <a:blip r:embed="rId3" cstate="print"/>
              <a:stretch>
                <a:fillRect/>
              </a:stretch>
            </p:blipFill>
            <p:spPr>
              <a:xfrm>
                <a:off x="1291322" y="1871895"/>
                <a:ext cx="258322" cy="269888"/>
              </a:xfrm>
              <a:prstGeom prst="rect">
                <a:avLst/>
              </a:prstGeom>
            </p:spPr>
          </p:pic>
          <p:sp>
            <p:nvSpPr>
              <p:cNvPr id="132" name="Oval 131"/>
              <p:cNvSpPr/>
              <p:nvPr/>
            </p:nvSpPr>
            <p:spPr>
              <a:xfrm>
                <a:off x="1317115"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132" descr="Electron Hole.png"/>
              <p:cNvPicPr>
                <a:picLocks noChangeAspect="1"/>
              </p:cNvPicPr>
              <p:nvPr/>
            </p:nvPicPr>
            <p:blipFill>
              <a:blip r:embed="rId3" cstate="print"/>
              <a:stretch>
                <a:fillRect/>
              </a:stretch>
            </p:blipFill>
            <p:spPr>
              <a:xfrm>
                <a:off x="1694786" y="1592673"/>
                <a:ext cx="258322" cy="269888"/>
              </a:xfrm>
              <a:prstGeom prst="rect">
                <a:avLst/>
              </a:prstGeom>
            </p:spPr>
          </p:pic>
          <p:sp>
            <p:nvSpPr>
              <p:cNvPr id="134" name="Oval 133"/>
              <p:cNvSpPr/>
              <p:nvPr/>
            </p:nvSpPr>
            <p:spPr>
              <a:xfrm>
                <a:off x="1720579"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134" descr="Electron Hole.png"/>
              <p:cNvPicPr>
                <a:picLocks noChangeAspect="1"/>
              </p:cNvPicPr>
              <p:nvPr/>
            </p:nvPicPr>
            <p:blipFill>
              <a:blip r:embed="rId3" cstate="print"/>
              <a:stretch>
                <a:fillRect/>
              </a:stretch>
            </p:blipFill>
            <p:spPr>
              <a:xfrm>
                <a:off x="1694786" y="2151117"/>
                <a:ext cx="258322" cy="269888"/>
              </a:xfrm>
              <a:prstGeom prst="rect">
                <a:avLst/>
              </a:prstGeom>
            </p:spPr>
          </p:pic>
          <p:sp>
            <p:nvSpPr>
              <p:cNvPr id="136" name="Oval 135"/>
              <p:cNvSpPr/>
              <p:nvPr/>
            </p:nvSpPr>
            <p:spPr>
              <a:xfrm>
                <a:off x="1720579"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descr="Electron Hole.png"/>
              <p:cNvPicPr>
                <a:picLocks noChangeAspect="1"/>
              </p:cNvPicPr>
              <p:nvPr/>
            </p:nvPicPr>
            <p:blipFill>
              <a:blip r:embed="rId3" cstate="print"/>
              <a:stretch>
                <a:fillRect/>
              </a:stretch>
            </p:blipFill>
            <p:spPr>
              <a:xfrm>
                <a:off x="1694786" y="2430340"/>
                <a:ext cx="258322" cy="269888"/>
              </a:xfrm>
              <a:prstGeom prst="rect">
                <a:avLst/>
              </a:prstGeom>
            </p:spPr>
          </p:pic>
          <p:sp>
            <p:nvSpPr>
              <p:cNvPr id="138" name="Oval 137"/>
              <p:cNvSpPr/>
              <p:nvPr/>
            </p:nvSpPr>
            <p:spPr>
              <a:xfrm>
                <a:off x="1720579"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descr="Electron Hole.png"/>
              <p:cNvPicPr>
                <a:picLocks noChangeAspect="1"/>
              </p:cNvPicPr>
              <p:nvPr/>
            </p:nvPicPr>
            <p:blipFill>
              <a:blip r:embed="rId3" cstate="print"/>
              <a:stretch>
                <a:fillRect/>
              </a:stretch>
            </p:blipFill>
            <p:spPr>
              <a:xfrm>
                <a:off x="1694786" y="1871895"/>
                <a:ext cx="258322" cy="269888"/>
              </a:xfrm>
              <a:prstGeom prst="rect">
                <a:avLst/>
              </a:prstGeom>
            </p:spPr>
          </p:pic>
          <p:sp>
            <p:nvSpPr>
              <p:cNvPr id="140" name="Oval 139"/>
              <p:cNvSpPr/>
              <p:nvPr/>
            </p:nvSpPr>
            <p:spPr>
              <a:xfrm>
                <a:off x="1720579"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140" descr="Electron Hole.png"/>
              <p:cNvPicPr>
                <a:picLocks noChangeAspect="1"/>
              </p:cNvPicPr>
              <p:nvPr/>
            </p:nvPicPr>
            <p:blipFill>
              <a:blip r:embed="rId3" cstate="print"/>
              <a:stretch>
                <a:fillRect/>
              </a:stretch>
            </p:blipFill>
            <p:spPr>
              <a:xfrm>
                <a:off x="2080778" y="1581729"/>
                <a:ext cx="258322" cy="269888"/>
              </a:xfrm>
              <a:prstGeom prst="rect">
                <a:avLst/>
              </a:prstGeom>
            </p:spPr>
          </p:pic>
          <p:sp>
            <p:nvSpPr>
              <p:cNvPr id="142" name="Oval 141"/>
              <p:cNvSpPr/>
              <p:nvPr/>
            </p:nvSpPr>
            <p:spPr>
              <a:xfrm>
                <a:off x="2106571" y="1612398"/>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descr="Electron Hole.png"/>
              <p:cNvPicPr>
                <a:picLocks noChangeAspect="1"/>
              </p:cNvPicPr>
              <p:nvPr/>
            </p:nvPicPr>
            <p:blipFill>
              <a:blip r:embed="rId3" cstate="print"/>
              <a:stretch>
                <a:fillRect/>
              </a:stretch>
            </p:blipFill>
            <p:spPr>
              <a:xfrm>
                <a:off x="2074250" y="1878752"/>
                <a:ext cx="258322" cy="269888"/>
              </a:xfrm>
              <a:prstGeom prst="rect">
                <a:avLst/>
              </a:prstGeom>
            </p:spPr>
          </p:pic>
          <p:sp>
            <p:nvSpPr>
              <p:cNvPr id="144" name="Oval 143"/>
              <p:cNvSpPr/>
              <p:nvPr/>
            </p:nvSpPr>
            <p:spPr>
              <a:xfrm>
                <a:off x="2100043" y="1909421"/>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Picture 144" descr="Electron Hole.png"/>
              <p:cNvPicPr>
                <a:picLocks noChangeAspect="1"/>
              </p:cNvPicPr>
              <p:nvPr/>
            </p:nvPicPr>
            <p:blipFill>
              <a:blip r:embed="rId3" cstate="print"/>
              <a:stretch>
                <a:fillRect/>
              </a:stretch>
            </p:blipFill>
            <p:spPr>
              <a:xfrm>
                <a:off x="2067645" y="2158922"/>
                <a:ext cx="258322" cy="269888"/>
              </a:xfrm>
              <a:prstGeom prst="rect">
                <a:avLst/>
              </a:prstGeom>
            </p:spPr>
          </p:pic>
          <p:sp>
            <p:nvSpPr>
              <p:cNvPr id="146" name="Oval 145"/>
              <p:cNvSpPr/>
              <p:nvPr/>
            </p:nvSpPr>
            <p:spPr>
              <a:xfrm>
                <a:off x="2093438" y="2189591"/>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146" descr="Electron Hole.png"/>
              <p:cNvPicPr>
                <a:picLocks noChangeAspect="1"/>
              </p:cNvPicPr>
              <p:nvPr/>
            </p:nvPicPr>
            <p:blipFill>
              <a:blip r:embed="rId3" cstate="print"/>
              <a:stretch>
                <a:fillRect/>
              </a:stretch>
            </p:blipFill>
            <p:spPr>
              <a:xfrm>
                <a:off x="2065456" y="2425960"/>
                <a:ext cx="258322" cy="269888"/>
              </a:xfrm>
              <a:prstGeom prst="rect">
                <a:avLst/>
              </a:prstGeom>
            </p:spPr>
          </p:pic>
          <p:sp>
            <p:nvSpPr>
              <p:cNvPr id="148" name="Oval 147"/>
              <p:cNvSpPr/>
              <p:nvPr/>
            </p:nvSpPr>
            <p:spPr>
              <a:xfrm>
                <a:off x="2091249" y="245662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0" name="Group 149"/>
          <p:cNvGrpSpPr/>
          <p:nvPr/>
        </p:nvGrpSpPr>
        <p:grpSpPr>
          <a:xfrm>
            <a:off x="1066800" y="3834077"/>
            <a:ext cx="855356" cy="890323"/>
            <a:chOff x="2057400" y="1555899"/>
            <a:chExt cx="855356" cy="890323"/>
          </a:xfrm>
        </p:grpSpPr>
        <p:sp>
          <p:nvSpPr>
            <p:cNvPr id="151" name="TextBox 150"/>
            <p:cNvSpPr txBox="1"/>
            <p:nvPr/>
          </p:nvSpPr>
          <p:spPr>
            <a:xfrm>
              <a:off x="2362200" y="1555899"/>
              <a:ext cx="327334" cy="400110"/>
            </a:xfrm>
            <a:prstGeom prst="rect">
              <a:avLst/>
            </a:prstGeom>
            <a:solidFill>
              <a:schemeClr val="accent6">
                <a:lumMod val="40000"/>
                <a:lumOff val="60000"/>
              </a:schemeClr>
            </a:solidFill>
          </p:spPr>
          <p:txBody>
            <a:bodyPr wrap="square" rtlCol="0">
              <a:spAutoFit/>
            </a:bodyPr>
            <a:lstStyle/>
            <a:p>
              <a:r>
                <a:rPr lang="en-US" sz="2000" dirty="0" smtClean="0">
                  <a:latin typeface="Arial" pitchFamily="34" charset="0"/>
                  <a:cs typeface="Arial" pitchFamily="34" charset="0"/>
                </a:rPr>
                <a:t>n</a:t>
              </a:r>
              <a:endParaRPr lang="en-US" sz="2000" dirty="0">
                <a:latin typeface="NikoshBAN" pitchFamily="2" charset="0"/>
                <a:cs typeface="NikoshBAN" pitchFamily="2" charset="0"/>
              </a:endParaRPr>
            </a:p>
          </p:txBody>
        </p:sp>
        <p:grpSp>
          <p:nvGrpSpPr>
            <p:cNvPr id="152" name="Group 151"/>
            <p:cNvGrpSpPr/>
            <p:nvPr/>
          </p:nvGrpSpPr>
          <p:grpSpPr>
            <a:xfrm>
              <a:off x="2057400" y="1850066"/>
              <a:ext cx="855356" cy="596156"/>
              <a:chOff x="2455071" y="1566407"/>
              <a:chExt cx="1646887" cy="1147830"/>
            </a:xfrm>
          </p:grpSpPr>
          <p:sp>
            <p:nvSpPr>
              <p:cNvPr id="153" name="Rectangle 5"/>
              <p:cNvSpPr/>
              <p:nvPr/>
            </p:nvSpPr>
            <p:spPr>
              <a:xfrm>
                <a:off x="2455071" y="1566407"/>
                <a:ext cx="1646887" cy="114783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20"/>
              <p:cNvSpPr/>
              <p:nvPr/>
            </p:nvSpPr>
            <p:spPr>
              <a:xfrm flipH="1">
                <a:off x="3812155"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Oval 21"/>
              <p:cNvSpPr/>
              <p:nvPr/>
            </p:nvSpPr>
            <p:spPr>
              <a:xfrm flipH="1">
                <a:off x="3812155"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p:cNvSpPr/>
              <p:nvPr/>
            </p:nvSpPr>
            <p:spPr>
              <a:xfrm flipH="1">
                <a:off x="3812155"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p:cNvSpPr/>
              <p:nvPr/>
            </p:nvSpPr>
            <p:spPr>
              <a:xfrm flipH="1">
                <a:off x="3812155"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p:cNvSpPr/>
              <p:nvPr/>
            </p:nvSpPr>
            <p:spPr>
              <a:xfrm flipH="1">
                <a:off x="3400652"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Oval 158"/>
              <p:cNvSpPr/>
              <p:nvPr/>
            </p:nvSpPr>
            <p:spPr>
              <a:xfrm flipH="1">
                <a:off x="3400652"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Oval 159"/>
              <p:cNvSpPr/>
              <p:nvPr/>
            </p:nvSpPr>
            <p:spPr>
              <a:xfrm flipH="1">
                <a:off x="3400652"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Oval 160"/>
              <p:cNvSpPr/>
              <p:nvPr/>
            </p:nvSpPr>
            <p:spPr>
              <a:xfrm flipH="1">
                <a:off x="3400652"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p:cNvSpPr/>
              <p:nvPr/>
            </p:nvSpPr>
            <p:spPr>
              <a:xfrm flipH="1">
                <a:off x="2989149"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p:cNvSpPr/>
              <p:nvPr/>
            </p:nvSpPr>
            <p:spPr>
              <a:xfrm flipH="1">
                <a:off x="2989149"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p:cNvSpPr/>
              <p:nvPr/>
            </p:nvSpPr>
            <p:spPr>
              <a:xfrm flipH="1">
                <a:off x="2989149"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p:cNvSpPr/>
              <p:nvPr/>
            </p:nvSpPr>
            <p:spPr>
              <a:xfrm flipH="1">
                <a:off x="2989149"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Oval 165"/>
              <p:cNvSpPr/>
              <p:nvPr/>
            </p:nvSpPr>
            <p:spPr>
              <a:xfrm flipH="1">
                <a:off x="2577646"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p:cNvSpPr/>
              <p:nvPr/>
            </p:nvSpPr>
            <p:spPr>
              <a:xfrm flipH="1">
                <a:off x="2595157" y="1883980"/>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Oval 167"/>
              <p:cNvSpPr/>
              <p:nvPr/>
            </p:nvSpPr>
            <p:spPr>
              <a:xfrm flipH="1">
                <a:off x="2592968" y="21882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Oval 168"/>
              <p:cNvSpPr/>
              <p:nvPr/>
            </p:nvSpPr>
            <p:spPr>
              <a:xfrm flipH="1">
                <a:off x="2603912" y="2455267"/>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70" name="Group 169"/>
          <p:cNvGrpSpPr/>
          <p:nvPr/>
        </p:nvGrpSpPr>
        <p:grpSpPr>
          <a:xfrm>
            <a:off x="1915633" y="3851708"/>
            <a:ext cx="616123" cy="872692"/>
            <a:chOff x="1225116" y="1573530"/>
            <a:chExt cx="616123" cy="872692"/>
          </a:xfrm>
        </p:grpSpPr>
        <p:sp>
          <p:nvSpPr>
            <p:cNvPr id="171" name="TextBox 170"/>
            <p:cNvSpPr txBox="1"/>
            <p:nvPr/>
          </p:nvSpPr>
          <p:spPr>
            <a:xfrm>
              <a:off x="1394672" y="1573530"/>
              <a:ext cx="338554" cy="369332"/>
            </a:xfrm>
            <a:prstGeom prst="rect">
              <a:avLst/>
            </a:prstGeom>
            <a:solidFill>
              <a:schemeClr val="tx2">
                <a:lumMod val="20000"/>
                <a:lumOff val="80000"/>
              </a:schemeClr>
            </a:solidFill>
          </p:spPr>
          <p:txBody>
            <a:bodyPr wrap="none" rtlCol="0">
              <a:spAutoFit/>
            </a:bodyPr>
            <a:lstStyle/>
            <a:p>
              <a:r>
                <a:rPr lang="en-US" dirty="0" smtClean="0">
                  <a:latin typeface="Arial" pitchFamily="34" charset="0"/>
                  <a:cs typeface="Arial" pitchFamily="34" charset="0"/>
                </a:rPr>
                <a:t>P</a:t>
              </a:r>
              <a:endParaRPr lang="en-US" dirty="0">
                <a:latin typeface="NikoshBAN" pitchFamily="2" charset="0"/>
                <a:cs typeface="NikoshBAN" pitchFamily="2" charset="0"/>
              </a:endParaRPr>
            </a:p>
          </p:txBody>
        </p:sp>
        <p:grpSp>
          <p:nvGrpSpPr>
            <p:cNvPr id="172" name="Group 171"/>
            <p:cNvGrpSpPr/>
            <p:nvPr/>
          </p:nvGrpSpPr>
          <p:grpSpPr>
            <a:xfrm>
              <a:off x="1225116" y="1866146"/>
              <a:ext cx="616123" cy="580076"/>
              <a:chOff x="817814" y="1566407"/>
              <a:chExt cx="1219157" cy="1147830"/>
            </a:xfrm>
          </p:grpSpPr>
          <p:sp>
            <p:nvSpPr>
              <p:cNvPr id="173" name="Rectangle 4"/>
              <p:cNvSpPr/>
              <p:nvPr/>
            </p:nvSpPr>
            <p:spPr>
              <a:xfrm>
                <a:off x="817814" y="1566407"/>
                <a:ext cx="1219157" cy="114783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 name="Picture 17" descr="Electron Hole.png"/>
              <p:cNvPicPr>
                <a:picLocks noChangeAspect="1"/>
              </p:cNvPicPr>
              <p:nvPr/>
            </p:nvPicPr>
            <p:blipFill>
              <a:blip r:embed="rId3" cstate="print"/>
              <a:stretch>
                <a:fillRect/>
              </a:stretch>
            </p:blipFill>
            <p:spPr>
              <a:xfrm>
                <a:off x="887858" y="1581729"/>
                <a:ext cx="258322" cy="269888"/>
              </a:xfrm>
              <a:prstGeom prst="rect">
                <a:avLst/>
              </a:prstGeom>
            </p:spPr>
          </p:pic>
          <p:sp>
            <p:nvSpPr>
              <p:cNvPr id="175" name="Oval 18"/>
              <p:cNvSpPr/>
              <p:nvPr/>
            </p:nvSpPr>
            <p:spPr>
              <a:xfrm>
                <a:off x="913651" y="1612398"/>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6" name="Picture 15" descr="Electron Hole.png"/>
              <p:cNvPicPr>
                <a:picLocks noChangeAspect="1"/>
              </p:cNvPicPr>
              <p:nvPr/>
            </p:nvPicPr>
            <p:blipFill>
              <a:blip r:embed="rId3" cstate="print"/>
              <a:stretch>
                <a:fillRect/>
              </a:stretch>
            </p:blipFill>
            <p:spPr>
              <a:xfrm>
                <a:off x="887858" y="2140173"/>
                <a:ext cx="258322" cy="269888"/>
              </a:xfrm>
              <a:prstGeom prst="rect">
                <a:avLst/>
              </a:prstGeom>
            </p:spPr>
          </p:pic>
          <p:sp>
            <p:nvSpPr>
              <p:cNvPr id="177" name="Oval 16"/>
              <p:cNvSpPr/>
              <p:nvPr/>
            </p:nvSpPr>
            <p:spPr>
              <a:xfrm>
                <a:off x="913651" y="21708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8" name="Picture 13" descr="Electron Hole.png"/>
              <p:cNvPicPr>
                <a:picLocks noChangeAspect="1"/>
              </p:cNvPicPr>
              <p:nvPr/>
            </p:nvPicPr>
            <p:blipFill>
              <a:blip r:embed="rId3" cstate="print"/>
              <a:stretch>
                <a:fillRect/>
              </a:stretch>
            </p:blipFill>
            <p:spPr>
              <a:xfrm>
                <a:off x="887858" y="2419396"/>
                <a:ext cx="258322" cy="269888"/>
              </a:xfrm>
              <a:prstGeom prst="rect">
                <a:avLst/>
              </a:prstGeom>
            </p:spPr>
          </p:pic>
          <p:sp>
            <p:nvSpPr>
              <p:cNvPr id="179" name="Oval 14"/>
              <p:cNvSpPr/>
              <p:nvPr/>
            </p:nvSpPr>
            <p:spPr>
              <a:xfrm>
                <a:off x="913651" y="2450065"/>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0" name="Picture 11" descr="Electron Hole.png"/>
              <p:cNvPicPr>
                <a:picLocks noChangeAspect="1"/>
              </p:cNvPicPr>
              <p:nvPr/>
            </p:nvPicPr>
            <p:blipFill>
              <a:blip r:embed="rId3" cstate="print"/>
              <a:stretch>
                <a:fillRect/>
              </a:stretch>
            </p:blipFill>
            <p:spPr>
              <a:xfrm>
                <a:off x="887858" y="1860951"/>
                <a:ext cx="258322" cy="269888"/>
              </a:xfrm>
              <a:prstGeom prst="rect">
                <a:avLst/>
              </a:prstGeom>
            </p:spPr>
          </p:pic>
          <p:sp>
            <p:nvSpPr>
              <p:cNvPr id="181" name="Oval 12"/>
              <p:cNvSpPr/>
              <p:nvPr/>
            </p:nvSpPr>
            <p:spPr>
              <a:xfrm>
                <a:off x="913651" y="1891620"/>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2" name="Picture 181" descr="Electron Hole.png"/>
              <p:cNvPicPr>
                <a:picLocks noChangeAspect="1"/>
              </p:cNvPicPr>
              <p:nvPr/>
            </p:nvPicPr>
            <p:blipFill>
              <a:blip r:embed="rId3" cstate="print"/>
              <a:stretch>
                <a:fillRect/>
              </a:stretch>
            </p:blipFill>
            <p:spPr>
              <a:xfrm>
                <a:off x="1291322" y="1592673"/>
                <a:ext cx="258322" cy="269888"/>
              </a:xfrm>
              <a:prstGeom prst="rect">
                <a:avLst/>
              </a:prstGeom>
            </p:spPr>
          </p:pic>
          <p:sp>
            <p:nvSpPr>
              <p:cNvPr id="183" name="Oval 182"/>
              <p:cNvSpPr/>
              <p:nvPr/>
            </p:nvSpPr>
            <p:spPr>
              <a:xfrm>
                <a:off x="1317115"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 name="Picture 183" descr="Electron Hole.png"/>
              <p:cNvPicPr>
                <a:picLocks noChangeAspect="1"/>
              </p:cNvPicPr>
              <p:nvPr/>
            </p:nvPicPr>
            <p:blipFill>
              <a:blip r:embed="rId3" cstate="print"/>
              <a:stretch>
                <a:fillRect/>
              </a:stretch>
            </p:blipFill>
            <p:spPr>
              <a:xfrm>
                <a:off x="1291322" y="2151117"/>
                <a:ext cx="258322" cy="269888"/>
              </a:xfrm>
              <a:prstGeom prst="rect">
                <a:avLst/>
              </a:prstGeom>
            </p:spPr>
          </p:pic>
          <p:sp>
            <p:nvSpPr>
              <p:cNvPr id="185" name="Oval 184"/>
              <p:cNvSpPr/>
              <p:nvPr/>
            </p:nvSpPr>
            <p:spPr>
              <a:xfrm>
                <a:off x="1317115"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6" name="Picture 185" descr="Electron Hole.png"/>
              <p:cNvPicPr>
                <a:picLocks noChangeAspect="1"/>
              </p:cNvPicPr>
              <p:nvPr/>
            </p:nvPicPr>
            <p:blipFill>
              <a:blip r:embed="rId3" cstate="print"/>
              <a:stretch>
                <a:fillRect/>
              </a:stretch>
            </p:blipFill>
            <p:spPr>
              <a:xfrm>
                <a:off x="1291322" y="2430340"/>
                <a:ext cx="258322" cy="269888"/>
              </a:xfrm>
              <a:prstGeom prst="rect">
                <a:avLst/>
              </a:prstGeom>
            </p:spPr>
          </p:pic>
          <p:sp>
            <p:nvSpPr>
              <p:cNvPr id="187" name="Oval 186"/>
              <p:cNvSpPr/>
              <p:nvPr/>
            </p:nvSpPr>
            <p:spPr>
              <a:xfrm>
                <a:off x="1317115"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8" name="Picture 187" descr="Electron Hole.png"/>
              <p:cNvPicPr>
                <a:picLocks noChangeAspect="1"/>
              </p:cNvPicPr>
              <p:nvPr/>
            </p:nvPicPr>
            <p:blipFill>
              <a:blip r:embed="rId3" cstate="print"/>
              <a:stretch>
                <a:fillRect/>
              </a:stretch>
            </p:blipFill>
            <p:spPr>
              <a:xfrm>
                <a:off x="1291322" y="1871895"/>
                <a:ext cx="258322" cy="269888"/>
              </a:xfrm>
              <a:prstGeom prst="rect">
                <a:avLst/>
              </a:prstGeom>
            </p:spPr>
          </p:pic>
          <p:sp>
            <p:nvSpPr>
              <p:cNvPr id="189" name="Oval 188"/>
              <p:cNvSpPr/>
              <p:nvPr/>
            </p:nvSpPr>
            <p:spPr>
              <a:xfrm>
                <a:off x="1317115"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0" name="Picture 189" descr="Electron Hole.png"/>
              <p:cNvPicPr>
                <a:picLocks noChangeAspect="1"/>
              </p:cNvPicPr>
              <p:nvPr/>
            </p:nvPicPr>
            <p:blipFill>
              <a:blip r:embed="rId3" cstate="print"/>
              <a:stretch>
                <a:fillRect/>
              </a:stretch>
            </p:blipFill>
            <p:spPr>
              <a:xfrm>
                <a:off x="1694786" y="1592673"/>
                <a:ext cx="258322" cy="269888"/>
              </a:xfrm>
              <a:prstGeom prst="rect">
                <a:avLst/>
              </a:prstGeom>
            </p:spPr>
          </p:pic>
          <p:sp>
            <p:nvSpPr>
              <p:cNvPr id="191" name="Oval 190"/>
              <p:cNvSpPr/>
              <p:nvPr/>
            </p:nvSpPr>
            <p:spPr>
              <a:xfrm>
                <a:off x="1720579"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2" name="Picture 191" descr="Electron Hole.png"/>
              <p:cNvPicPr>
                <a:picLocks noChangeAspect="1"/>
              </p:cNvPicPr>
              <p:nvPr/>
            </p:nvPicPr>
            <p:blipFill>
              <a:blip r:embed="rId3" cstate="print"/>
              <a:stretch>
                <a:fillRect/>
              </a:stretch>
            </p:blipFill>
            <p:spPr>
              <a:xfrm>
                <a:off x="1694786" y="2151117"/>
                <a:ext cx="258322" cy="269888"/>
              </a:xfrm>
              <a:prstGeom prst="rect">
                <a:avLst/>
              </a:prstGeom>
            </p:spPr>
          </p:pic>
          <p:sp>
            <p:nvSpPr>
              <p:cNvPr id="193" name="Oval 192"/>
              <p:cNvSpPr/>
              <p:nvPr/>
            </p:nvSpPr>
            <p:spPr>
              <a:xfrm>
                <a:off x="1720579"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 name="Picture 193" descr="Electron Hole.png"/>
              <p:cNvPicPr>
                <a:picLocks noChangeAspect="1"/>
              </p:cNvPicPr>
              <p:nvPr/>
            </p:nvPicPr>
            <p:blipFill>
              <a:blip r:embed="rId3" cstate="print"/>
              <a:stretch>
                <a:fillRect/>
              </a:stretch>
            </p:blipFill>
            <p:spPr>
              <a:xfrm>
                <a:off x="1694786" y="2430340"/>
                <a:ext cx="258322" cy="269888"/>
              </a:xfrm>
              <a:prstGeom prst="rect">
                <a:avLst/>
              </a:prstGeom>
            </p:spPr>
          </p:pic>
          <p:sp>
            <p:nvSpPr>
              <p:cNvPr id="195" name="Oval 194"/>
              <p:cNvSpPr/>
              <p:nvPr/>
            </p:nvSpPr>
            <p:spPr>
              <a:xfrm>
                <a:off x="1720579"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6" name="Picture 195" descr="Electron Hole.png"/>
              <p:cNvPicPr>
                <a:picLocks noChangeAspect="1"/>
              </p:cNvPicPr>
              <p:nvPr/>
            </p:nvPicPr>
            <p:blipFill>
              <a:blip r:embed="rId3" cstate="print"/>
              <a:stretch>
                <a:fillRect/>
              </a:stretch>
            </p:blipFill>
            <p:spPr>
              <a:xfrm>
                <a:off x="1694786" y="1871895"/>
                <a:ext cx="258322" cy="269888"/>
              </a:xfrm>
              <a:prstGeom prst="rect">
                <a:avLst/>
              </a:prstGeom>
            </p:spPr>
          </p:pic>
          <p:sp>
            <p:nvSpPr>
              <p:cNvPr id="197" name="Oval 196"/>
              <p:cNvSpPr/>
              <p:nvPr/>
            </p:nvSpPr>
            <p:spPr>
              <a:xfrm>
                <a:off x="1720579"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6" name="Group 205"/>
          <p:cNvGrpSpPr/>
          <p:nvPr/>
        </p:nvGrpSpPr>
        <p:grpSpPr>
          <a:xfrm>
            <a:off x="2530540" y="3834077"/>
            <a:ext cx="855356" cy="890323"/>
            <a:chOff x="2057400" y="1555899"/>
            <a:chExt cx="855356" cy="890323"/>
          </a:xfrm>
        </p:grpSpPr>
        <p:sp>
          <p:nvSpPr>
            <p:cNvPr id="207" name="TextBox 206"/>
            <p:cNvSpPr txBox="1"/>
            <p:nvPr/>
          </p:nvSpPr>
          <p:spPr>
            <a:xfrm>
              <a:off x="2362200" y="1555899"/>
              <a:ext cx="327334" cy="400110"/>
            </a:xfrm>
            <a:prstGeom prst="rect">
              <a:avLst/>
            </a:prstGeom>
            <a:solidFill>
              <a:schemeClr val="accent6">
                <a:lumMod val="40000"/>
                <a:lumOff val="60000"/>
              </a:schemeClr>
            </a:solidFill>
          </p:spPr>
          <p:txBody>
            <a:bodyPr wrap="square" rtlCol="0">
              <a:spAutoFit/>
            </a:bodyPr>
            <a:lstStyle/>
            <a:p>
              <a:r>
                <a:rPr lang="en-US" sz="2000" dirty="0" smtClean="0">
                  <a:latin typeface="Arial" pitchFamily="34" charset="0"/>
                  <a:cs typeface="Arial" pitchFamily="34" charset="0"/>
                </a:rPr>
                <a:t>n</a:t>
              </a:r>
              <a:endParaRPr lang="en-US" sz="2000" dirty="0">
                <a:latin typeface="NikoshBAN" pitchFamily="2" charset="0"/>
                <a:cs typeface="NikoshBAN" pitchFamily="2" charset="0"/>
              </a:endParaRPr>
            </a:p>
          </p:txBody>
        </p:sp>
        <p:grpSp>
          <p:nvGrpSpPr>
            <p:cNvPr id="208" name="Group 207"/>
            <p:cNvGrpSpPr/>
            <p:nvPr/>
          </p:nvGrpSpPr>
          <p:grpSpPr>
            <a:xfrm>
              <a:off x="2057400" y="1850066"/>
              <a:ext cx="855356" cy="596156"/>
              <a:chOff x="2455071" y="1566407"/>
              <a:chExt cx="1646887" cy="1147830"/>
            </a:xfrm>
          </p:grpSpPr>
          <p:sp>
            <p:nvSpPr>
              <p:cNvPr id="209" name="Rectangle 5"/>
              <p:cNvSpPr/>
              <p:nvPr/>
            </p:nvSpPr>
            <p:spPr>
              <a:xfrm>
                <a:off x="2455071" y="1566407"/>
                <a:ext cx="1646887" cy="114783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
              <p:cNvSpPr/>
              <p:nvPr/>
            </p:nvSpPr>
            <p:spPr>
              <a:xfrm flipH="1">
                <a:off x="3812155"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Oval 21"/>
              <p:cNvSpPr/>
              <p:nvPr/>
            </p:nvSpPr>
            <p:spPr>
              <a:xfrm flipH="1">
                <a:off x="3812155"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Oval 211"/>
              <p:cNvSpPr/>
              <p:nvPr/>
            </p:nvSpPr>
            <p:spPr>
              <a:xfrm flipH="1">
                <a:off x="3812155"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Oval 212"/>
              <p:cNvSpPr/>
              <p:nvPr/>
            </p:nvSpPr>
            <p:spPr>
              <a:xfrm flipH="1">
                <a:off x="3812155"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Oval 213"/>
              <p:cNvSpPr/>
              <p:nvPr/>
            </p:nvSpPr>
            <p:spPr>
              <a:xfrm flipH="1">
                <a:off x="3400652"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Oval 214"/>
              <p:cNvSpPr/>
              <p:nvPr/>
            </p:nvSpPr>
            <p:spPr>
              <a:xfrm flipH="1">
                <a:off x="3400652"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p:cNvSpPr/>
              <p:nvPr/>
            </p:nvSpPr>
            <p:spPr>
              <a:xfrm flipH="1">
                <a:off x="3400652"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p:cNvSpPr/>
              <p:nvPr/>
            </p:nvSpPr>
            <p:spPr>
              <a:xfrm flipH="1">
                <a:off x="3400652"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Oval 217"/>
              <p:cNvSpPr/>
              <p:nvPr/>
            </p:nvSpPr>
            <p:spPr>
              <a:xfrm flipH="1">
                <a:off x="2989149"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Oval 218"/>
              <p:cNvSpPr/>
              <p:nvPr/>
            </p:nvSpPr>
            <p:spPr>
              <a:xfrm flipH="1">
                <a:off x="2989149"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p:cNvSpPr/>
              <p:nvPr/>
            </p:nvSpPr>
            <p:spPr>
              <a:xfrm flipH="1">
                <a:off x="2989149"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p:cNvSpPr/>
              <p:nvPr/>
            </p:nvSpPr>
            <p:spPr>
              <a:xfrm flipH="1">
                <a:off x="2989149"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Oval 221"/>
              <p:cNvSpPr/>
              <p:nvPr/>
            </p:nvSpPr>
            <p:spPr>
              <a:xfrm flipH="1">
                <a:off x="2577646"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Oval 222"/>
              <p:cNvSpPr/>
              <p:nvPr/>
            </p:nvSpPr>
            <p:spPr>
              <a:xfrm flipH="1">
                <a:off x="2595157" y="1883980"/>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Oval 223"/>
              <p:cNvSpPr/>
              <p:nvPr/>
            </p:nvSpPr>
            <p:spPr>
              <a:xfrm flipH="1">
                <a:off x="2592968" y="21882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Oval 224"/>
              <p:cNvSpPr/>
              <p:nvPr/>
            </p:nvSpPr>
            <p:spPr>
              <a:xfrm flipH="1">
                <a:off x="2603912" y="2455267"/>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26" name="TextBox 225"/>
          <p:cNvSpPr txBox="1"/>
          <p:nvPr/>
        </p:nvSpPr>
        <p:spPr>
          <a:xfrm>
            <a:off x="3446156" y="1679959"/>
            <a:ext cx="2013693" cy="523220"/>
          </a:xfrm>
          <a:prstGeom prst="rect">
            <a:avLst/>
          </a:prstGeom>
          <a:solidFill>
            <a:schemeClr val="accent6">
              <a:lumMod val="60000"/>
              <a:lumOff val="40000"/>
            </a:schemeClr>
          </a:solidFill>
        </p:spPr>
        <p:txBody>
          <a:bodyPr wrap="none" rtlCol="0">
            <a:spAutoFit/>
          </a:bodyPr>
          <a:lstStyle/>
          <a:p>
            <a:r>
              <a:rPr lang="en-US" sz="2800" dirty="0" smtClean="0">
                <a:latin typeface="Times New Roman" pitchFamily="18" charset="0"/>
                <a:cs typeface="Times New Roman" pitchFamily="18" charset="0"/>
              </a:rPr>
              <a:t>PnP</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ট্রানজিস্টার</a:t>
            </a:r>
            <a:endParaRPr lang="en-US" sz="2800" dirty="0">
              <a:latin typeface="NikoshBAN" pitchFamily="2" charset="0"/>
              <a:cs typeface="NikoshBAN" pitchFamily="2" charset="0"/>
            </a:endParaRPr>
          </a:p>
        </p:txBody>
      </p:sp>
      <p:sp>
        <p:nvSpPr>
          <p:cNvPr id="227" name="TextBox 226"/>
          <p:cNvSpPr txBox="1"/>
          <p:nvPr/>
        </p:nvSpPr>
        <p:spPr>
          <a:xfrm>
            <a:off x="3414257" y="4180367"/>
            <a:ext cx="1992853" cy="523220"/>
          </a:xfrm>
          <a:prstGeom prst="rect">
            <a:avLst/>
          </a:prstGeom>
          <a:solidFill>
            <a:schemeClr val="accent3">
              <a:lumMod val="60000"/>
              <a:lumOff val="40000"/>
            </a:schemeClr>
          </a:solidFill>
        </p:spPr>
        <p:txBody>
          <a:bodyPr wrap="none" rtlCol="0">
            <a:spAutoFit/>
          </a:bodyPr>
          <a:lstStyle/>
          <a:p>
            <a:r>
              <a:rPr lang="en-US" sz="2800" dirty="0" err="1" smtClean="0">
                <a:latin typeface="Times New Roman" pitchFamily="18" charset="0"/>
                <a:cs typeface="Times New Roman" pitchFamily="18" charset="0"/>
              </a:rPr>
              <a:t>nPn</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ট্রানজিস্টার</a:t>
            </a:r>
            <a:endParaRPr lang="en-US" sz="2800" dirty="0">
              <a:latin typeface="NikoshBAN" pitchFamily="2" charset="0"/>
              <a:cs typeface="NikoshBAN" pitchFamily="2" charset="0"/>
            </a:endParaRPr>
          </a:p>
        </p:txBody>
      </p:sp>
      <p:grpSp>
        <p:nvGrpSpPr>
          <p:cNvPr id="236" name="Group 235"/>
          <p:cNvGrpSpPr/>
          <p:nvPr/>
        </p:nvGrpSpPr>
        <p:grpSpPr>
          <a:xfrm>
            <a:off x="1278888" y="2231066"/>
            <a:ext cx="414668" cy="1584614"/>
            <a:chOff x="1718932" y="2446222"/>
            <a:chExt cx="414668" cy="1584614"/>
          </a:xfrm>
        </p:grpSpPr>
        <p:cxnSp>
          <p:nvCxnSpPr>
            <p:cNvPr id="231" name="Straight Arrow Connector 230"/>
            <p:cNvCxnSpPr/>
            <p:nvPr/>
          </p:nvCxnSpPr>
          <p:spPr>
            <a:xfrm rot="-180000" flipH="1">
              <a:off x="1905000" y="2446222"/>
              <a:ext cx="17986" cy="6017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rot="180000" flipH="1" flipV="1">
              <a:off x="1920734" y="3429058"/>
              <a:ext cx="17986" cy="6017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1718932" y="3024965"/>
              <a:ext cx="414668" cy="41466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E</a:t>
              </a:r>
              <a:endParaRPr lang="en-US" sz="1600" dirty="0">
                <a:solidFill>
                  <a:schemeClr val="tx1"/>
                </a:solidFill>
              </a:endParaRPr>
            </a:p>
          </p:txBody>
        </p:sp>
      </p:grpSp>
      <p:grpSp>
        <p:nvGrpSpPr>
          <p:cNvPr id="237" name="Group 236"/>
          <p:cNvGrpSpPr/>
          <p:nvPr/>
        </p:nvGrpSpPr>
        <p:grpSpPr>
          <a:xfrm>
            <a:off x="2074556" y="2231066"/>
            <a:ext cx="414668" cy="1584614"/>
            <a:chOff x="1718932" y="2446222"/>
            <a:chExt cx="414668" cy="1584614"/>
          </a:xfrm>
        </p:grpSpPr>
        <p:cxnSp>
          <p:nvCxnSpPr>
            <p:cNvPr id="238" name="Straight Arrow Connector 237"/>
            <p:cNvCxnSpPr/>
            <p:nvPr/>
          </p:nvCxnSpPr>
          <p:spPr>
            <a:xfrm rot="-180000" flipH="1">
              <a:off x="1905000" y="2446222"/>
              <a:ext cx="17986" cy="6017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rot="180000" flipH="1" flipV="1">
              <a:off x="1920734" y="3429058"/>
              <a:ext cx="17986" cy="6017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0" name="Oval 239"/>
            <p:cNvSpPr/>
            <p:nvPr/>
          </p:nvSpPr>
          <p:spPr>
            <a:xfrm>
              <a:off x="1718932" y="3024965"/>
              <a:ext cx="414668" cy="41466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B</a:t>
              </a:r>
              <a:endParaRPr lang="en-US" dirty="0">
                <a:solidFill>
                  <a:schemeClr val="tx1"/>
                </a:solidFill>
              </a:endParaRPr>
            </a:p>
          </p:txBody>
        </p:sp>
      </p:grpSp>
      <p:grpSp>
        <p:nvGrpSpPr>
          <p:cNvPr id="241" name="Group 240"/>
          <p:cNvGrpSpPr/>
          <p:nvPr/>
        </p:nvGrpSpPr>
        <p:grpSpPr>
          <a:xfrm>
            <a:off x="2819400" y="2231066"/>
            <a:ext cx="414668" cy="1584614"/>
            <a:chOff x="1718932" y="2446222"/>
            <a:chExt cx="414668" cy="1584614"/>
          </a:xfrm>
        </p:grpSpPr>
        <p:cxnSp>
          <p:nvCxnSpPr>
            <p:cNvPr id="242" name="Straight Arrow Connector 241"/>
            <p:cNvCxnSpPr/>
            <p:nvPr/>
          </p:nvCxnSpPr>
          <p:spPr>
            <a:xfrm rot="-180000" flipH="1">
              <a:off x="1905000" y="2446222"/>
              <a:ext cx="17986" cy="6017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p:nvPr/>
          </p:nvCxnSpPr>
          <p:spPr>
            <a:xfrm rot="180000" flipH="1" flipV="1">
              <a:off x="1920734" y="3429058"/>
              <a:ext cx="17986" cy="6017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4" name="Oval 243"/>
            <p:cNvSpPr/>
            <p:nvPr/>
          </p:nvSpPr>
          <p:spPr>
            <a:xfrm>
              <a:off x="1718932" y="3024965"/>
              <a:ext cx="414668" cy="41466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C</a:t>
              </a:r>
              <a:endParaRPr lang="en-US" sz="1600" dirty="0">
                <a:solidFill>
                  <a:schemeClr val="tx1"/>
                </a:solidFill>
              </a:endParaRPr>
            </a:p>
          </p:txBody>
        </p:sp>
      </p:grpSp>
      <p:sp>
        <p:nvSpPr>
          <p:cNvPr id="245" name="TextBox 244"/>
          <p:cNvSpPr txBox="1"/>
          <p:nvPr/>
        </p:nvSpPr>
        <p:spPr>
          <a:xfrm>
            <a:off x="762000" y="5410200"/>
            <a:ext cx="6309741" cy="523220"/>
          </a:xfrm>
          <a:prstGeom prst="rect">
            <a:avLst/>
          </a:prstGeom>
          <a:solidFill>
            <a:schemeClr val="tx2">
              <a:lumMod val="60000"/>
              <a:lumOff val="40000"/>
            </a:schemeClr>
          </a:solidFill>
        </p:spPr>
        <p:txBody>
          <a:bodyPr wrap="none" rtlCol="0">
            <a:spAutoFit/>
          </a:bodyPr>
          <a:lstStyle/>
          <a:p>
            <a:r>
              <a:rPr lang="bn-BD" sz="2800" dirty="0" smtClean="0">
                <a:latin typeface="NikoshBAN" pitchFamily="2" charset="0"/>
                <a:cs typeface="NikoshBAN" pitchFamily="2" charset="0"/>
              </a:rPr>
              <a:t>উভয় ট্রানজিস্টারে সকল অর্ধপরিবাহীর আকার কী সমান?</a:t>
            </a:r>
            <a:endParaRPr lang="en-US" sz="2800" dirty="0">
              <a:latin typeface="NikoshBAN" pitchFamily="2" charset="0"/>
              <a:cs typeface="NikoshBAN" pitchFamily="2" charset="0"/>
            </a:endParaRPr>
          </a:p>
        </p:txBody>
      </p:sp>
      <p:pic>
        <p:nvPicPr>
          <p:cNvPr id="198" name="Picture 197" descr="NPN-and-PNP-transistors.png"/>
          <p:cNvPicPr>
            <a:picLocks noChangeAspect="1"/>
          </p:cNvPicPr>
          <p:nvPr/>
        </p:nvPicPr>
        <p:blipFill>
          <a:blip r:embed="rId4" cstate="print"/>
          <a:srcRect l="61975" t="51690" b="9370"/>
          <a:stretch>
            <a:fillRect/>
          </a:stretch>
        </p:blipFill>
        <p:spPr>
          <a:xfrm>
            <a:off x="5635430" y="1600200"/>
            <a:ext cx="1885006" cy="1447800"/>
          </a:xfrm>
          <a:prstGeom prst="rect">
            <a:avLst/>
          </a:prstGeom>
        </p:spPr>
      </p:pic>
      <p:pic>
        <p:nvPicPr>
          <p:cNvPr id="199" name="Picture 198" descr="NPN-and-PNP-transistors.png"/>
          <p:cNvPicPr>
            <a:picLocks noChangeAspect="1"/>
          </p:cNvPicPr>
          <p:nvPr/>
        </p:nvPicPr>
        <p:blipFill>
          <a:blip r:embed="rId4" cstate="print"/>
          <a:srcRect l="61795" b="57351"/>
          <a:stretch>
            <a:fillRect/>
          </a:stretch>
        </p:blipFill>
        <p:spPr>
          <a:xfrm>
            <a:off x="5635430" y="3758603"/>
            <a:ext cx="1881636" cy="1575397"/>
          </a:xfrm>
          <a:prstGeom prst="rect">
            <a:avLst/>
          </a:prstGeom>
        </p:spPr>
      </p:pic>
    </p:spTree>
    <p:extLst>
      <p:ext uri="{BB962C8B-B14F-4D97-AF65-F5344CB8AC3E}">
        <p14:creationId xmlns:p14="http://schemas.microsoft.com/office/powerpoint/2010/main" xmlns="" val="221225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cBhvr>
                                        <p:cTn id="7" dur="500" fill="hold"/>
                                        <p:tgtEl>
                                          <p:spTgt spid="149"/>
                                        </p:tgtEl>
                                        <p:attrNameLst>
                                          <p:attrName>ppt_w</p:attrName>
                                        </p:attrNameLst>
                                      </p:cBhvr>
                                      <p:tavLst>
                                        <p:tav tm="0">
                                          <p:val>
                                            <p:fltVal val="0"/>
                                          </p:val>
                                        </p:tav>
                                        <p:tav tm="100000">
                                          <p:val>
                                            <p:strVal val="#ppt_w"/>
                                          </p:val>
                                        </p:tav>
                                      </p:tavLst>
                                    </p:anim>
                                    <p:anim calcmode="lin" valueType="num">
                                      <p:cBhvr>
                                        <p:cTn id="8" dur="500" fill="hold"/>
                                        <p:tgtEl>
                                          <p:spTgt spid="149"/>
                                        </p:tgtEl>
                                        <p:attrNameLst>
                                          <p:attrName>ppt_h</p:attrName>
                                        </p:attrNameLst>
                                      </p:cBhvr>
                                      <p:tavLst>
                                        <p:tav tm="0">
                                          <p:val>
                                            <p:fltVal val="0"/>
                                          </p:val>
                                        </p:tav>
                                        <p:tav tm="100000">
                                          <p:val>
                                            <p:strVal val="#ppt_h"/>
                                          </p:val>
                                        </p:tav>
                                      </p:tavLst>
                                    </p:anim>
                                    <p:animEffect transition="in" filter="fade">
                                      <p:cBhvr>
                                        <p:cTn id="9" dur="500"/>
                                        <p:tgtEl>
                                          <p:spTgt spid="14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12"/>
                                        </p:tgtEl>
                                        <p:attrNameLst>
                                          <p:attrName>style.visibility</p:attrName>
                                        </p:attrNameLst>
                                      </p:cBhvr>
                                      <p:to>
                                        <p:strVal val="visible"/>
                                      </p:to>
                                    </p:set>
                                    <p:anim calcmode="lin" valueType="num">
                                      <p:cBhvr>
                                        <p:cTn id="14" dur="500" fill="hold"/>
                                        <p:tgtEl>
                                          <p:spTgt spid="112"/>
                                        </p:tgtEl>
                                        <p:attrNameLst>
                                          <p:attrName>ppt_w</p:attrName>
                                        </p:attrNameLst>
                                      </p:cBhvr>
                                      <p:tavLst>
                                        <p:tav tm="0">
                                          <p:val>
                                            <p:fltVal val="0"/>
                                          </p:val>
                                        </p:tav>
                                        <p:tav tm="100000">
                                          <p:val>
                                            <p:strVal val="#ppt_w"/>
                                          </p:val>
                                        </p:tav>
                                      </p:tavLst>
                                    </p:anim>
                                    <p:anim calcmode="lin" valueType="num">
                                      <p:cBhvr>
                                        <p:cTn id="15" dur="500" fill="hold"/>
                                        <p:tgtEl>
                                          <p:spTgt spid="112"/>
                                        </p:tgtEl>
                                        <p:attrNameLst>
                                          <p:attrName>ppt_h</p:attrName>
                                        </p:attrNameLst>
                                      </p:cBhvr>
                                      <p:tavLst>
                                        <p:tav tm="0">
                                          <p:val>
                                            <p:fltVal val="0"/>
                                          </p:val>
                                        </p:tav>
                                        <p:tav tm="100000">
                                          <p:val>
                                            <p:strVal val="#ppt_h"/>
                                          </p:val>
                                        </p:tav>
                                      </p:tavLst>
                                    </p:anim>
                                    <p:animEffect transition="in" filter="fade">
                                      <p:cBhvr>
                                        <p:cTn id="16" dur="500"/>
                                        <p:tgtEl>
                                          <p:spTgt spid="1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13"/>
                                        </p:tgtEl>
                                        <p:attrNameLst>
                                          <p:attrName>style.visibility</p:attrName>
                                        </p:attrNameLst>
                                      </p:cBhvr>
                                      <p:to>
                                        <p:strVal val="visible"/>
                                      </p:to>
                                    </p:set>
                                    <p:anim calcmode="lin" valueType="num">
                                      <p:cBhvr>
                                        <p:cTn id="21" dur="500" fill="hold"/>
                                        <p:tgtEl>
                                          <p:spTgt spid="113"/>
                                        </p:tgtEl>
                                        <p:attrNameLst>
                                          <p:attrName>ppt_w</p:attrName>
                                        </p:attrNameLst>
                                      </p:cBhvr>
                                      <p:tavLst>
                                        <p:tav tm="0">
                                          <p:val>
                                            <p:fltVal val="0"/>
                                          </p:val>
                                        </p:tav>
                                        <p:tav tm="100000">
                                          <p:val>
                                            <p:strVal val="#ppt_w"/>
                                          </p:val>
                                        </p:tav>
                                      </p:tavLst>
                                    </p:anim>
                                    <p:anim calcmode="lin" valueType="num">
                                      <p:cBhvr>
                                        <p:cTn id="22" dur="500" fill="hold"/>
                                        <p:tgtEl>
                                          <p:spTgt spid="113"/>
                                        </p:tgtEl>
                                        <p:attrNameLst>
                                          <p:attrName>ppt_h</p:attrName>
                                        </p:attrNameLst>
                                      </p:cBhvr>
                                      <p:tavLst>
                                        <p:tav tm="0">
                                          <p:val>
                                            <p:fltVal val="0"/>
                                          </p:val>
                                        </p:tav>
                                        <p:tav tm="100000">
                                          <p:val>
                                            <p:strVal val="#ppt_h"/>
                                          </p:val>
                                        </p:tav>
                                      </p:tavLst>
                                    </p:anim>
                                    <p:animEffect transition="in" filter="fade">
                                      <p:cBhvr>
                                        <p:cTn id="23" dur="500"/>
                                        <p:tgtEl>
                                          <p:spTgt spid="1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6"/>
                                        </p:tgtEl>
                                        <p:attrNameLst>
                                          <p:attrName>style.visibility</p:attrName>
                                        </p:attrNameLst>
                                      </p:cBhvr>
                                      <p:to>
                                        <p:strVal val="visible"/>
                                      </p:to>
                                    </p:set>
                                    <p:animEffect transition="in" filter="wipe(left)">
                                      <p:cBhvr>
                                        <p:cTn id="28" dur="500"/>
                                        <p:tgtEl>
                                          <p:spTgt spid="22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170"/>
                                        </p:tgtEl>
                                        <p:attrNameLst>
                                          <p:attrName>style.visibility</p:attrName>
                                        </p:attrNameLst>
                                      </p:cBhvr>
                                      <p:to>
                                        <p:strVal val="visible"/>
                                      </p:to>
                                    </p:set>
                                    <p:anim calcmode="lin" valueType="num">
                                      <p:cBhvr>
                                        <p:cTn id="40" dur="500" fill="hold"/>
                                        <p:tgtEl>
                                          <p:spTgt spid="170"/>
                                        </p:tgtEl>
                                        <p:attrNameLst>
                                          <p:attrName>ppt_w</p:attrName>
                                        </p:attrNameLst>
                                      </p:cBhvr>
                                      <p:tavLst>
                                        <p:tav tm="0">
                                          <p:val>
                                            <p:fltVal val="0"/>
                                          </p:val>
                                        </p:tav>
                                        <p:tav tm="100000">
                                          <p:val>
                                            <p:strVal val="#ppt_w"/>
                                          </p:val>
                                        </p:tav>
                                      </p:tavLst>
                                    </p:anim>
                                    <p:anim calcmode="lin" valueType="num">
                                      <p:cBhvr>
                                        <p:cTn id="41" dur="500" fill="hold"/>
                                        <p:tgtEl>
                                          <p:spTgt spid="170"/>
                                        </p:tgtEl>
                                        <p:attrNameLst>
                                          <p:attrName>ppt_h</p:attrName>
                                        </p:attrNameLst>
                                      </p:cBhvr>
                                      <p:tavLst>
                                        <p:tav tm="0">
                                          <p:val>
                                            <p:fltVal val="0"/>
                                          </p:val>
                                        </p:tav>
                                        <p:tav tm="100000">
                                          <p:val>
                                            <p:strVal val="#ppt_h"/>
                                          </p:val>
                                        </p:tav>
                                      </p:tavLst>
                                    </p:anim>
                                    <p:animEffect transition="in" filter="fade">
                                      <p:cBhvr>
                                        <p:cTn id="42" dur="500"/>
                                        <p:tgtEl>
                                          <p:spTgt spid="17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206"/>
                                        </p:tgtEl>
                                        <p:attrNameLst>
                                          <p:attrName>style.visibility</p:attrName>
                                        </p:attrNameLst>
                                      </p:cBhvr>
                                      <p:to>
                                        <p:strVal val="visible"/>
                                      </p:to>
                                    </p:set>
                                    <p:anim calcmode="lin" valueType="num">
                                      <p:cBhvr>
                                        <p:cTn id="47" dur="500" fill="hold"/>
                                        <p:tgtEl>
                                          <p:spTgt spid="206"/>
                                        </p:tgtEl>
                                        <p:attrNameLst>
                                          <p:attrName>ppt_w</p:attrName>
                                        </p:attrNameLst>
                                      </p:cBhvr>
                                      <p:tavLst>
                                        <p:tav tm="0">
                                          <p:val>
                                            <p:fltVal val="0"/>
                                          </p:val>
                                        </p:tav>
                                        <p:tav tm="100000">
                                          <p:val>
                                            <p:strVal val="#ppt_w"/>
                                          </p:val>
                                        </p:tav>
                                      </p:tavLst>
                                    </p:anim>
                                    <p:anim calcmode="lin" valueType="num">
                                      <p:cBhvr>
                                        <p:cTn id="48" dur="500" fill="hold"/>
                                        <p:tgtEl>
                                          <p:spTgt spid="206"/>
                                        </p:tgtEl>
                                        <p:attrNameLst>
                                          <p:attrName>ppt_h</p:attrName>
                                        </p:attrNameLst>
                                      </p:cBhvr>
                                      <p:tavLst>
                                        <p:tav tm="0">
                                          <p:val>
                                            <p:fltVal val="0"/>
                                          </p:val>
                                        </p:tav>
                                        <p:tav tm="100000">
                                          <p:val>
                                            <p:strVal val="#ppt_h"/>
                                          </p:val>
                                        </p:tav>
                                      </p:tavLst>
                                    </p:anim>
                                    <p:animEffect transition="in" filter="fade">
                                      <p:cBhvr>
                                        <p:cTn id="49" dur="500"/>
                                        <p:tgtEl>
                                          <p:spTgt spid="20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27"/>
                                        </p:tgtEl>
                                        <p:attrNameLst>
                                          <p:attrName>style.visibility</p:attrName>
                                        </p:attrNameLst>
                                      </p:cBhvr>
                                      <p:to>
                                        <p:strVal val="visible"/>
                                      </p:to>
                                    </p:set>
                                    <p:animEffect transition="in" filter="wipe(left)">
                                      <p:cBhvr>
                                        <p:cTn id="54" dur="500"/>
                                        <p:tgtEl>
                                          <p:spTgt spid="227"/>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6" fill="hold" nodeType="clickEffect">
                                  <p:stCondLst>
                                    <p:cond delay="0"/>
                                  </p:stCondLst>
                                  <p:childTnLst>
                                    <p:set>
                                      <p:cBhvr>
                                        <p:cTn id="58" dur="1" fill="hold">
                                          <p:stCondLst>
                                            <p:cond delay="0"/>
                                          </p:stCondLst>
                                        </p:cTn>
                                        <p:tgtEl>
                                          <p:spTgt spid="236"/>
                                        </p:tgtEl>
                                        <p:attrNameLst>
                                          <p:attrName>style.visibility</p:attrName>
                                        </p:attrNameLst>
                                      </p:cBhvr>
                                      <p:to>
                                        <p:strVal val="visible"/>
                                      </p:to>
                                    </p:set>
                                    <p:animEffect transition="in" filter="barn(inHorizontal)">
                                      <p:cBhvr>
                                        <p:cTn id="59" dur="500"/>
                                        <p:tgtEl>
                                          <p:spTgt spid="236"/>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6" fill="hold" nodeType="clickEffect">
                                  <p:stCondLst>
                                    <p:cond delay="0"/>
                                  </p:stCondLst>
                                  <p:childTnLst>
                                    <p:set>
                                      <p:cBhvr>
                                        <p:cTn id="63" dur="1" fill="hold">
                                          <p:stCondLst>
                                            <p:cond delay="0"/>
                                          </p:stCondLst>
                                        </p:cTn>
                                        <p:tgtEl>
                                          <p:spTgt spid="237"/>
                                        </p:tgtEl>
                                        <p:attrNameLst>
                                          <p:attrName>style.visibility</p:attrName>
                                        </p:attrNameLst>
                                      </p:cBhvr>
                                      <p:to>
                                        <p:strVal val="visible"/>
                                      </p:to>
                                    </p:set>
                                    <p:animEffect transition="in" filter="barn(inHorizontal)">
                                      <p:cBhvr>
                                        <p:cTn id="64" dur="500"/>
                                        <p:tgtEl>
                                          <p:spTgt spid="237"/>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6" fill="hold" nodeType="clickEffect">
                                  <p:stCondLst>
                                    <p:cond delay="0"/>
                                  </p:stCondLst>
                                  <p:childTnLst>
                                    <p:set>
                                      <p:cBhvr>
                                        <p:cTn id="68" dur="1" fill="hold">
                                          <p:stCondLst>
                                            <p:cond delay="0"/>
                                          </p:stCondLst>
                                        </p:cTn>
                                        <p:tgtEl>
                                          <p:spTgt spid="241"/>
                                        </p:tgtEl>
                                        <p:attrNameLst>
                                          <p:attrName>style.visibility</p:attrName>
                                        </p:attrNameLst>
                                      </p:cBhvr>
                                      <p:to>
                                        <p:strVal val="visible"/>
                                      </p:to>
                                    </p:set>
                                    <p:animEffect transition="in" filter="barn(inHorizontal)">
                                      <p:cBhvr>
                                        <p:cTn id="69" dur="500"/>
                                        <p:tgtEl>
                                          <p:spTgt spid="24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45"/>
                                        </p:tgtEl>
                                        <p:attrNameLst>
                                          <p:attrName>style.visibility</p:attrName>
                                        </p:attrNameLst>
                                      </p:cBhvr>
                                      <p:to>
                                        <p:strVal val="visible"/>
                                      </p:to>
                                    </p:set>
                                    <p:animEffect transition="in" filter="wipe(left)">
                                      <p:cBhvr>
                                        <p:cTn id="74" dur="500"/>
                                        <p:tgtEl>
                                          <p:spTgt spid="245"/>
                                        </p:tgtEl>
                                      </p:cBhvr>
                                    </p:animEffect>
                                  </p:childTnLst>
                                  <p:subTnLst>
                                    <p:set>
                                      <p:cBhvr override="childStyle">
                                        <p:cTn dur="1" fill="hold" display="0" masterRel="nextClick" afterEffect="1"/>
                                        <p:tgtEl>
                                          <p:spTgt spid="245"/>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iterate type="lt">
                                    <p:tmPct val="5000"/>
                                  </p:iterate>
                                  <p:childTnLst>
                                    <p:set>
                                      <p:cBhvr>
                                        <p:cTn id="78" dur="1" fill="hold">
                                          <p:stCondLst>
                                            <p:cond delay="0"/>
                                          </p:stCondLst>
                                        </p:cTn>
                                        <p:tgtEl>
                                          <p:spTgt spid="198"/>
                                        </p:tgtEl>
                                        <p:attrNameLst>
                                          <p:attrName>style.visibility</p:attrName>
                                        </p:attrNameLst>
                                      </p:cBhvr>
                                      <p:to>
                                        <p:strVal val="visible"/>
                                      </p:to>
                                    </p:set>
                                    <p:anim calcmode="lin" valueType="num">
                                      <p:cBhvr>
                                        <p:cTn id="79" dur="1000" fill="hold"/>
                                        <p:tgtEl>
                                          <p:spTgt spid="198"/>
                                        </p:tgtEl>
                                        <p:attrNameLst>
                                          <p:attrName>ppt_w</p:attrName>
                                        </p:attrNameLst>
                                      </p:cBhvr>
                                      <p:tavLst>
                                        <p:tav tm="0">
                                          <p:val>
                                            <p:fltVal val="0"/>
                                          </p:val>
                                        </p:tav>
                                        <p:tav tm="100000">
                                          <p:val>
                                            <p:strVal val="#ppt_w"/>
                                          </p:val>
                                        </p:tav>
                                      </p:tavLst>
                                    </p:anim>
                                    <p:anim calcmode="lin" valueType="num">
                                      <p:cBhvr>
                                        <p:cTn id="80" dur="1000" fill="hold"/>
                                        <p:tgtEl>
                                          <p:spTgt spid="198"/>
                                        </p:tgtEl>
                                        <p:attrNameLst>
                                          <p:attrName>ppt_h</p:attrName>
                                        </p:attrNameLst>
                                      </p:cBhvr>
                                      <p:tavLst>
                                        <p:tav tm="0">
                                          <p:val>
                                            <p:fltVal val="0"/>
                                          </p:val>
                                        </p:tav>
                                        <p:tav tm="100000">
                                          <p:val>
                                            <p:strVal val="#ppt_h"/>
                                          </p:val>
                                        </p:tav>
                                      </p:tavLst>
                                    </p:anim>
                                    <p:anim calcmode="lin" valueType="num">
                                      <p:cBhvr>
                                        <p:cTn id="81" dur="1000" fill="hold"/>
                                        <p:tgtEl>
                                          <p:spTgt spid="198"/>
                                        </p:tgtEl>
                                        <p:attrNameLst>
                                          <p:attrName>style.rotation</p:attrName>
                                        </p:attrNameLst>
                                      </p:cBhvr>
                                      <p:tavLst>
                                        <p:tav tm="0">
                                          <p:val>
                                            <p:fltVal val="90"/>
                                          </p:val>
                                        </p:tav>
                                        <p:tav tm="100000">
                                          <p:val>
                                            <p:fltVal val="0"/>
                                          </p:val>
                                        </p:tav>
                                      </p:tavLst>
                                    </p:anim>
                                    <p:animEffect transition="in" filter="fade">
                                      <p:cBhvr>
                                        <p:cTn id="82" dur="1000"/>
                                        <p:tgtEl>
                                          <p:spTgt spid="198"/>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iterate type="lt">
                                    <p:tmPct val="5000"/>
                                  </p:iterate>
                                  <p:childTnLst>
                                    <p:set>
                                      <p:cBhvr>
                                        <p:cTn id="86" dur="1" fill="hold">
                                          <p:stCondLst>
                                            <p:cond delay="0"/>
                                          </p:stCondLst>
                                        </p:cTn>
                                        <p:tgtEl>
                                          <p:spTgt spid="199"/>
                                        </p:tgtEl>
                                        <p:attrNameLst>
                                          <p:attrName>style.visibility</p:attrName>
                                        </p:attrNameLst>
                                      </p:cBhvr>
                                      <p:to>
                                        <p:strVal val="visible"/>
                                      </p:to>
                                    </p:set>
                                    <p:anim calcmode="lin" valueType="num">
                                      <p:cBhvr>
                                        <p:cTn id="87" dur="1000" fill="hold"/>
                                        <p:tgtEl>
                                          <p:spTgt spid="199"/>
                                        </p:tgtEl>
                                        <p:attrNameLst>
                                          <p:attrName>ppt_w</p:attrName>
                                        </p:attrNameLst>
                                      </p:cBhvr>
                                      <p:tavLst>
                                        <p:tav tm="0">
                                          <p:val>
                                            <p:fltVal val="0"/>
                                          </p:val>
                                        </p:tav>
                                        <p:tav tm="100000">
                                          <p:val>
                                            <p:strVal val="#ppt_w"/>
                                          </p:val>
                                        </p:tav>
                                      </p:tavLst>
                                    </p:anim>
                                    <p:anim calcmode="lin" valueType="num">
                                      <p:cBhvr>
                                        <p:cTn id="88" dur="1000" fill="hold"/>
                                        <p:tgtEl>
                                          <p:spTgt spid="199"/>
                                        </p:tgtEl>
                                        <p:attrNameLst>
                                          <p:attrName>ppt_h</p:attrName>
                                        </p:attrNameLst>
                                      </p:cBhvr>
                                      <p:tavLst>
                                        <p:tav tm="0">
                                          <p:val>
                                            <p:fltVal val="0"/>
                                          </p:val>
                                        </p:tav>
                                        <p:tav tm="100000">
                                          <p:val>
                                            <p:strVal val="#ppt_h"/>
                                          </p:val>
                                        </p:tav>
                                      </p:tavLst>
                                    </p:anim>
                                    <p:anim calcmode="lin" valueType="num">
                                      <p:cBhvr>
                                        <p:cTn id="89" dur="1000" fill="hold"/>
                                        <p:tgtEl>
                                          <p:spTgt spid="199"/>
                                        </p:tgtEl>
                                        <p:attrNameLst>
                                          <p:attrName>style.rotation</p:attrName>
                                        </p:attrNameLst>
                                      </p:cBhvr>
                                      <p:tavLst>
                                        <p:tav tm="0">
                                          <p:val>
                                            <p:fltVal val="90"/>
                                          </p:val>
                                        </p:tav>
                                        <p:tav tm="100000">
                                          <p:val>
                                            <p:fltVal val="0"/>
                                          </p:val>
                                        </p:tav>
                                      </p:tavLst>
                                    </p:anim>
                                    <p:animEffect transition="in" filter="fade">
                                      <p:cBhvr>
                                        <p:cTn id="90" dur="10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P spid="227" grpId="0" animBg="1"/>
      <p:bldP spid="2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0" y="5511800"/>
            <a:ext cx="9144000" cy="1727200"/>
          </a:xfrm>
          <a:custGeom>
            <a:avLst/>
            <a:gdLst>
              <a:gd name="connsiteX0" fmla="*/ 0 w 9144000"/>
              <a:gd name="connsiteY0" fmla="*/ 0 h 990600"/>
              <a:gd name="connsiteX1" fmla="*/ 9144000 w 9144000"/>
              <a:gd name="connsiteY1" fmla="*/ 0 h 990600"/>
              <a:gd name="connsiteX2" fmla="*/ 9144000 w 9144000"/>
              <a:gd name="connsiteY2" fmla="*/ 990600 h 990600"/>
              <a:gd name="connsiteX3" fmla="*/ 0 w 9144000"/>
              <a:gd name="connsiteY3" fmla="*/ 990600 h 990600"/>
              <a:gd name="connsiteX4" fmla="*/ 0 w 9144000"/>
              <a:gd name="connsiteY4" fmla="*/ 0 h 990600"/>
              <a:gd name="connsiteX0" fmla="*/ 0 w 9144000"/>
              <a:gd name="connsiteY0" fmla="*/ 0 h 1981200"/>
              <a:gd name="connsiteX1" fmla="*/ 9144000 w 9144000"/>
              <a:gd name="connsiteY1" fmla="*/ 990600 h 1981200"/>
              <a:gd name="connsiteX2" fmla="*/ 9144000 w 9144000"/>
              <a:gd name="connsiteY2" fmla="*/ 1981200 h 1981200"/>
              <a:gd name="connsiteX3" fmla="*/ 0 w 9144000"/>
              <a:gd name="connsiteY3" fmla="*/ 1981200 h 1981200"/>
              <a:gd name="connsiteX4" fmla="*/ 0 w 9144000"/>
              <a:gd name="connsiteY4" fmla="*/ 0 h 1981200"/>
              <a:gd name="connsiteX0" fmla="*/ 0 w 9144000"/>
              <a:gd name="connsiteY0" fmla="*/ 0 h 2413000"/>
              <a:gd name="connsiteX1" fmla="*/ 9144000 w 9144000"/>
              <a:gd name="connsiteY1" fmla="*/ 990600 h 2413000"/>
              <a:gd name="connsiteX2" fmla="*/ 9144000 w 9144000"/>
              <a:gd name="connsiteY2" fmla="*/ 1981200 h 2413000"/>
              <a:gd name="connsiteX3" fmla="*/ 0 w 9144000"/>
              <a:gd name="connsiteY3" fmla="*/ 1981200 h 2413000"/>
              <a:gd name="connsiteX4" fmla="*/ 0 w 9144000"/>
              <a:gd name="connsiteY4" fmla="*/ 0 h 2413000"/>
              <a:gd name="connsiteX0" fmla="*/ 0 w 9144000"/>
              <a:gd name="connsiteY0" fmla="*/ 0 h 2413000"/>
              <a:gd name="connsiteX1" fmla="*/ 9144000 w 9144000"/>
              <a:gd name="connsiteY1" fmla="*/ 990600 h 2413000"/>
              <a:gd name="connsiteX2" fmla="*/ 9144000 w 9144000"/>
              <a:gd name="connsiteY2" fmla="*/ 1981200 h 2413000"/>
              <a:gd name="connsiteX3" fmla="*/ 0 w 9144000"/>
              <a:gd name="connsiteY3" fmla="*/ 1981200 h 2413000"/>
              <a:gd name="connsiteX4" fmla="*/ 0 w 9144000"/>
              <a:gd name="connsiteY4" fmla="*/ 0 h 2413000"/>
              <a:gd name="connsiteX0" fmla="*/ 0 w 9144000"/>
              <a:gd name="connsiteY0" fmla="*/ 0 h 2413000"/>
              <a:gd name="connsiteX1" fmla="*/ 9144000 w 9144000"/>
              <a:gd name="connsiteY1" fmla="*/ 990600 h 2413000"/>
              <a:gd name="connsiteX2" fmla="*/ 9144000 w 9144000"/>
              <a:gd name="connsiteY2" fmla="*/ 1981200 h 2413000"/>
              <a:gd name="connsiteX3" fmla="*/ 0 w 9144000"/>
              <a:gd name="connsiteY3" fmla="*/ 1981200 h 2413000"/>
              <a:gd name="connsiteX4" fmla="*/ 0 w 9144000"/>
              <a:gd name="connsiteY4" fmla="*/ 0 h 2413000"/>
              <a:gd name="connsiteX0" fmla="*/ 0 w 9144000"/>
              <a:gd name="connsiteY0" fmla="*/ 0 h 2108200"/>
              <a:gd name="connsiteX1" fmla="*/ 9144000 w 9144000"/>
              <a:gd name="connsiteY1" fmla="*/ 685800 h 2108200"/>
              <a:gd name="connsiteX2" fmla="*/ 9144000 w 9144000"/>
              <a:gd name="connsiteY2" fmla="*/ 1676400 h 2108200"/>
              <a:gd name="connsiteX3" fmla="*/ 0 w 9144000"/>
              <a:gd name="connsiteY3" fmla="*/ 1676400 h 2108200"/>
              <a:gd name="connsiteX4" fmla="*/ 0 w 91440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108200">
                <a:moveTo>
                  <a:pt x="0" y="0"/>
                </a:moveTo>
                <a:cubicBezTo>
                  <a:pt x="1885950" y="673100"/>
                  <a:pt x="2914650" y="2108200"/>
                  <a:pt x="9144000" y="685800"/>
                </a:cubicBezTo>
                <a:lnTo>
                  <a:pt x="9144000" y="1676400"/>
                </a:lnTo>
                <a:lnTo>
                  <a:pt x="0" y="1676400"/>
                </a:lnTo>
                <a:lnTo>
                  <a:pt x="0" y="0"/>
                </a:lnTo>
                <a:close/>
              </a:path>
            </a:pathLst>
          </a:custGeom>
          <a:solidFill>
            <a:schemeClr val="accent3">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0" y="0"/>
            <a:ext cx="9144000" cy="838200"/>
          </a:xfrm>
          <a:prstGeom prst="rect">
            <a:avLst/>
          </a:prstGeom>
          <a:gradFill flip="none" rotWithShape="1">
            <a:gsLst>
              <a:gs pos="20000">
                <a:schemeClr val="bg2">
                  <a:lumMod val="75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26494" y="152400"/>
            <a:ext cx="1874231"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3600" dirty="0" smtClean="0">
                <a:solidFill>
                  <a:schemeClr val="tx1"/>
                </a:solidFill>
                <a:latin typeface="NikoshBAN" pitchFamily="2" charset="0"/>
                <a:cs typeface="NikoshBAN" pitchFamily="2" charset="0"/>
              </a:rPr>
              <a:t>দ</a:t>
            </a:r>
            <a:r>
              <a:rPr lang="bn-BD" sz="3600" dirty="0" smtClean="0">
                <a:solidFill>
                  <a:schemeClr val="tx1"/>
                </a:solidFill>
                <a:latin typeface="NikoshBAN" pitchFamily="2" charset="0"/>
                <a:cs typeface="NikoshBAN" pitchFamily="2" charset="0"/>
              </a:rPr>
              <a:t>লগত</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কাজ</a:t>
            </a:r>
            <a:endParaRPr lang="en-US" sz="3600" dirty="0">
              <a:solidFill>
                <a:schemeClr val="tx1"/>
              </a:solidFill>
              <a:latin typeface="NikoshBAN" pitchFamily="2" charset="0"/>
              <a:cs typeface="NikoshBAN" pitchFamily="2" charset="0"/>
            </a:endParaRPr>
          </a:p>
        </p:txBody>
      </p:sp>
      <p:pic>
        <p:nvPicPr>
          <p:cNvPr id="190" name="Picture 189" descr="Transistor-1.png"/>
          <p:cNvPicPr>
            <a:picLocks noChangeAspect="1"/>
          </p:cNvPicPr>
          <p:nvPr/>
        </p:nvPicPr>
        <p:blipFill>
          <a:blip r:embed="rId3" cstate="print"/>
          <a:srcRect b="24497"/>
          <a:stretch>
            <a:fillRect/>
          </a:stretch>
        </p:blipFill>
        <p:spPr>
          <a:xfrm>
            <a:off x="3801832" y="1066800"/>
            <a:ext cx="1100330" cy="3429000"/>
          </a:xfrm>
          <a:prstGeom prst="rect">
            <a:avLst/>
          </a:prstGeom>
        </p:spPr>
      </p:pic>
      <p:sp>
        <p:nvSpPr>
          <p:cNvPr id="224" name="TextBox 223"/>
          <p:cNvSpPr txBox="1"/>
          <p:nvPr/>
        </p:nvSpPr>
        <p:spPr>
          <a:xfrm>
            <a:off x="685800" y="4648200"/>
            <a:ext cx="7882286" cy="584775"/>
          </a:xfrm>
          <a:prstGeom prst="rect">
            <a:avLst/>
          </a:prstGeom>
          <a:solidFill>
            <a:schemeClr val="accent5">
              <a:lumMod val="60000"/>
              <a:lumOff val="40000"/>
            </a:schemeClr>
          </a:solidFill>
        </p:spPr>
        <p:txBody>
          <a:bodyPr wrap="none" rtlCol="0">
            <a:spAutoFit/>
          </a:bodyPr>
          <a:lstStyle/>
          <a:p>
            <a:r>
              <a:rPr lang="bn-BD" sz="3200" dirty="0" smtClean="0">
                <a:latin typeface="NikoshBAN" pitchFamily="2" charset="0"/>
                <a:cs typeface="NikoshBAN" pitchFamily="2" charset="0"/>
              </a:rPr>
              <a:t>চিত্রে প্রদর্শিত ডিভাইসটি কী কী কাজে ব্যবহৃত হয় উল্লেখ কর।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1" name="TextBox 10"/>
          <p:cNvSpPr txBox="1"/>
          <p:nvPr/>
        </p:nvSpPr>
        <p:spPr>
          <a:xfrm>
            <a:off x="1371600" y="863025"/>
            <a:ext cx="6314549" cy="584775"/>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এই যন্ত্রটি আমরা কোন কোন কাজে ব্যবহার করি?</a:t>
            </a:r>
            <a:endParaRPr lang="en-US" sz="3200" dirty="0">
              <a:latin typeface="NikoshBAN" pitchFamily="2" charset="0"/>
              <a:cs typeface="NikoshBAN" pitchFamily="2" charset="0"/>
            </a:endParaRPr>
          </a:p>
        </p:txBody>
      </p:sp>
      <p:sp>
        <p:nvSpPr>
          <p:cNvPr id="48" name="Frame 47"/>
          <p:cNvSpPr/>
          <p:nvPr/>
        </p:nvSpPr>
        <p:spPr>
          <a:xfrm>
            <a:off x="0" y="11373"/>
            <a:ext cx="9144000" cy="6858000"/>
          </a:xfrm>
          <a:prstGeom prst="frame">
            <a:avLst>
              <a:gd name="adj1" fmla="val 3728"/>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81400" y="2590800"/>
            <a:ext cx="1975734" cy="383274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10400" y="2133600"/>
            <a:ext cx="983282" cy="1828800"/>
          </a:xfrm>
          <a:prstGeom prst="rect">
            <a:avLst/>
          </a:prstGeom>
        </p:spPr>
      </p:pic>
      <p:pic>
        <p:nvPicPr>
          <p:cNvPr id="6" name="Picture 5" descr="new-sony-cybershot.png.gif"/>
          <p:cNvPicPr>
            <a:picLocks noChangeAspect="1"/>
          </p:cNvPicPr>
          <p:nvPr/>
        </p:nvPicPr>
        <p:blipFill>
          <a:blip r:embed="rId5" cstate="print"/>
          <a:stretch>
            <a:fillRect/>
          </a:stretch>
        </p:blipFill>
        <p:spPr>
          <a:xfrm>
            <a:off x="5410200" y="609600"/>
            <a:ext cx="1848322" cy="141388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324600" y="4114800"/>
            <a:ext cx="2233508" cy="1857374"/>
          </a:xfrm>
          <a:prstGeom prst="ellipse">
            <a:avLst/>
          </a:prstGeom>
          <a:noFill/>
          <a:ln>
            <a:solidFill>
              <a:schemeClr val="tx1"/>
            </a:solidFill>
          </a:ln>
        </p:spPr>
      </p:pic>
      <p:pic>
        <p:nvPicPr>
          <p:cNvPr id="8" name="Picture 7" descr="messaging copy.png"/>
          <p:cNvPicPr>
            <a:picLocks noChangeAspect="1"/>
          </p:cNvPicPr>
          <p:nvPr/>
        </p:nvPicPr>
        <p:blipFill>
          <a:blip r:embed="rId7" cstate="print"/>
          <a:stretch>
            <a:fillRect/>
          </a:stretch>
        </p:blipFill>
        <p:spPr>
          <a:xfrm>
            <a:off x="533400" y="1816321"/>
            <a:ext cx="2209800" cy="1993679"/>
          </a:xfrm>
          <a:prstGeom prst="ellipse">
            <a:avLst/>
          </a:prstGeom>
          <a:ln>
            <a:solidFill>
              <a:schemeClr val="tx1"/>
            </a:solidFill>
          </a:ln>
        </p:spPr>
      </p:pic>
      <p:pic>
        <p:nvPicPr>
          <p:cNvPr id="9" name="Picture 8" descr="37e861a4d84c4ac39e26cf18e2cf0305.jpg"/>
          <p:cNvPicPr>
            <a:picLocks noChangeAspect="1"/>
          </p:cNvPicPr>
          <p:nvPr/>
        </p:nvPicPr>
        <p:blipFill>
          <a:blip r:embed="rId8" cstate="print"/>
          <a:srcRect r="19565" b="725"/>
          <a:stretch>
            <a:fillRect/>
          </a:stretch>
        </p:blipFill>
        <p:spPr>
          <a:xfrm>
            <a:off x="457200" y="3962400"/>
            <a:ext cx="2249290" cy="2082114"/>
          </a:xfrm>
          <a:prstGeom prst="ellipse">
            <a:avLst/>
          </a:prstGeom>
        </p:spPr>
      </p:pic>
      <p:pic>
        <p:nvPicPr>
          <p:cNvPr id="10" name="Picture 9" descr="Hearing.png"/>
          <p:cNvPicPr>
            <a:picLocks noChangeAspect="1"/>
          </p:cNvPicPr>
          <p:nvPr/>
        </p:nvPicPr>
        <p:blipFill>
          <a:blip r:embed="rId9" cstate="print"/>
          <a:stretch>
            <a:fillRect/>
          </a:stretch>
        </p:blipFill>
        <p:spPr>
          <a:xfrm>
            <a:off x="2438400" y="450943"/>
            <a:ext cx="2133600" cy="2046004"/>
          </a:xfrm>
          <a:prstGeom prst="ellipse">
            <a:avLst/>
          </a:prstGeom>
          <a:ln>
            <a:solidFill>
              <a:schemeClr val="tx1"/>
            </a:solidFill>
          </a:ln>
        </p:spPr>
      </p:pic>
    </p:spTree>
    <p:extLst>
      <p:ext uri="{BB962C8B-B14F-4D97-AF65-F5344CB8AC3E}">
        <p14:creationId xmlns:p14="http://schemas.microsoft.com/office/powerpoint/2010/main" xmlns="" val="221225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2" presetClass="entr" presetSubtype="2"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Righ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2"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lide(from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lide(fromBottom)">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slide(fromBottom)">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lide(fromLeft)">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8"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slide(fromLeft)">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8" name="Frame 47"/>
          <p:cNvSpPr/>
          <p:nvPr/>
        </p:nvSpPr>
        <p:spPr>
          <a:xfrm>
            <a:off x="0" y="11373"/>
            <a:ext cx="9144000" cy="6858000"/>
          </a:xfrm>
          <a:prstGeom prst="frame">
            <a:avLst>
              <a:gd name="adj1" fmla="val 3728"/>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81400" y="2590800"/>
            <a:ext cx="1975734" cy="3832744"/>
          </a:xfrm>
          <a:prstGeom prst="rect">
            <a:avLst/>
          </a:prstGeom>
        </p:spPr>
      </p:pic>
      <p:sp>
        <p:nvSpPr>
          <p:cNvPr id="11" name="TextBox 10"/>
          <p:cNvSpPr txBox="1"/>
          <p:nvPr/>
        </p:nvSpPr>
        <p:spPr>
          <a:xfrm>
            <a:off x="320566" y="762000"/>
            <a:ext cx="8381999" cy="584775"/>
          </a:xfrm>
          <a:prstGeom prst="rect">
            <a:avLst/>
          </a:prstGeom>
          <a:solidFill>
            <a:schemeClr val="accent2">
              <a:lumMod val="40000"/>
              <a:lumOff val="60000"/>
            </a:schemeClr>
          </a:solidFill>
        </p:spPr>
        <p:txBody>
          <a:bodyPr wrap="square" rtlCol="0">
            <a:spAutoFit/>
          </a:bodyPr>
          <a:lstStyle/>
          <a:p>
            <a:r>
              <a:rPr lang="bn-BD" sz="3200" dirty="0" smtClean="0">
                <a:latin typeface="NikoshBAN" pitchFamily="2" charset="0"/>
                <a:cs typeface="NikoshBAN" pitchFamily="2" charset="0"/>
              </a:rPr>
              <a:t>একটি যন্ত্রের সাহায্যে অনেকগুলো কাজ করা কীভাবে সম্ভব হয়েছে? </a:t>
            </a:r>
            <a:endParaRPr lang="en-US" sz="3200" dirty="0">
              <a:latin typeface="NikoshBAN" pitchFamily="2" charset="0"/>
              <a:cs typeface="NikoshBAN" pitchFamily="2" charset="0"/>
            </a:endParaRPr>
          </a:p>
        </p:txBody>
      </p:sp>
      <p:pic>
        <p:nvPicPr>
          <p:cNvPr id="2" name="Microchips">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1371600" y="1821180"/>
            <a:ext cx="6400800" cy="3360420"/>
          </a:xfrm>
          <a:prstGeom prst="rect">
            <a:avLst/>
          </a:prstGeom>
        </p:spPr>
      </p:pic>
    </p:spTree>
    <p:extLst>
      <p:ext uri="{BB962C8B-B14F-4D97-AF65-F5344CB8AC3E}">
        <p14:creationId xmlns:p14="http://schemas.microsoft.com/office/powerpoint/2010/main" xmlns="" val="221225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2.77778E-6 4.07407E-6 L -2.77778E-6 -0.13496 " pathEditMode="relative" rAng="0" ptsTypes="AA">
                                      <p:cBhvr>
                                        <p:cTn id="9" dur="1000" fill="hold"/>
                                        <p:tgtEl>
                                          <p:spTgt spid="3"/>
                                        </p:tgtEl>
                                        <p:attrNameLst>
                                          <p:attrName>ppt_x</p:attrName>
                                          <p:attrName>ppt_y</p:attrName>
                                        </p:attrNameLst>
                                      </p:cBhvr>
                                      <p:rCtr x="0" y="-68"/>
                                    </p:animMotion>
                                  </p:childTnLst>
                                </p:cTn>
                              </p:par>
                            </p:childTnLst>
                          </p:cTn>
                        </p:par>
                        <p:par>
                          <p:cTn id="10" fill="hold">
                            <p:stCondLst>
                              <p:cond delay="1000"/>
                            </p:stCondLst>
                            <p:childTnLst>
                              <p:par>
                                <p:cTn id="11" presetID="8" presetClass="emph" presetSubtype="0" fill="hold" nodeType="afterEffect">
                                  <p:stCondLst>
                                    <p:cond delay="0"/>
                                  </p:stCondLst>
                                  <p:childTnLst>
                                    <p:animRot by="-5400000">
                                      <p:cBhvr>
                                        <p:cTn id="12" dur="500" fill="hold"/>
                                        <p:tgtEl>
                                          <p:spTgt spid="3"/>
                                        </p:tgtEl>
                                        <p:attrNameLst>
                                          <p:attrName>r</p:attrName>
                                        </p:attrNameLst>
                                      </p:cBhvr>
                                    </p:animRot>
                                  </p:childTnLst>
                                </p:cTn>
                              </p:par>
                            </p:childTnLst>
                          </p:cTn>
                        </p:par>
                        <p:par>
                          <p:cTn id="13" fill="hold">
                            <p:stCondLst>
                              <p:cond delay="1500"/>
                            </p:stCondLst>
                            <p:childTnLst>
                              <p:par>
                                <p:cTn id="14" presetID="6" presetClass="emph" presetSubtype="0" fill="hold" nodeType="afterEffect">
                                  <p:stCondLst>
                                    <p:cond delay="0"/>
                                  </p:stCondLst>
                                  <p:childTnLst>
                                    <p:animScale>
                                      <p:cBhvr>
                                        <p:cTn id="15" dur="500" fill="hold"/>
                                        <p:tgtEl>
                                          <p:spTgt spid="3"/>
                                        </p:tgtEl>
                                      </p:cBhvr>
                                      <p:by x="250000" y="250000"/>
                                    </p:animScale>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2"/>
                                        </p:tgtEl>
                                      </p:cBhvr>
                                    </p:cmd>
                                  </p:childTnLst>
                                </p:cTn>
                              </p:par>
                            </p:childTnLst>
                          </p:cTn>
                        </p:par>
                      </p:childTnLst>
                    </p:cTn>
                  </p:par>
                </p:childTnLst>
              </p:cTn>
              <p:nextCondLst>
                <p:cond evt="onClick" delay="0">
                  <p:tgtEl>
                    <p:spTgt spid="2"/>
                  </p:tgtEl>
                </p:cond>
              </p:nextCondLst>
            </p:seq>
            <p:video>
              <p:cMediaNode vol="80000">
                <p:cTn id="25" fill="hold" display="0">
                  <p:stCondLst>
                    <p:cond delay="indefinite"/>
                  </p:stCondLst>
                </p:cTn>
                <p:tgtEl>
                  <p:spTgt spid="2"/>
                </p:tgtEl>
              </p:cMediaNode>
            </p:video>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a:xfrm>
            <a:off x="-152203" y="1153774"/>
            <a:ext cx="9471150" cy="4882266"/>
            <a:chOff x="-152203" y="1153774"/>
            <a:chExt cx="9471150" cy="4882266"/>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2142239" y="-1140668"/>
              <a:ext cx="4882266" cy="9471150"/>
            </a:xfrm>
            <a:prstGeom prst="rect">
              <a:avLst/>
            </a:prstGeom>
          </p:spPr>
        </p:pic>
        <p:pic>
          <p:nvPicPr>
            <p:cNvPr id="6" name="Picture 5" descr="vlcsnap-2015-12-07-00h17m43s31.png"/>
            <p:cNvPicPr>
              <a:picLocks noChangeAspect="1"/>
            </p:cNvPicPr>
            <p:nvPr/>
          </p:nvPicPr>
          <p:blipFill>
            <a:blip r:embed="rId4" cstate="print"/>
            <a:stretch>
              <a:fillRect/>
            </a:stretch>
          </p:blipFill>
          <p:spPr>
            <a:xfrm>
              <a:off x="1371600" y="1828800"/>
              <a:ext cx="6415016" cy="3397770"/>
            </a:xfrm>
            <a:prstGeom prst="rect">
              <a:avLst/>
            </a:prstGeom>
          </p:spPr>
        </p:pic>
      </p:grpSp>
      <p:pic>
        <p:nvPicPr>
          <p:cNvPr id="7" name="Picture 6" descr="micro copy.png"/>
          <p:cNvPicPr>
            <a:picLocks noChangeAspect="1"/>
          </p:cNvPicPr>
          <p:nvPr/>
        </p:nvPicPr>
        <p:blipFill>
          <a:blip r:embed="rId5" cstate="print"/>
          <a:stretch>
            <a:fillRect/>
          </a:stretch>
        </p:blipFill>
        <p:spPr>
          <a:xfrm>
            <a:off x="3200400" y="2588276"/>
            <a:ext cx="2743200" cy="1681448"/>
          </a:xfrm>
          <a:prstGeom prst="rect">
            <a:avLst/>
          </a:prstGeom>
        </p:spPr>
      </p:pic>
      <p:pic>
        <p:nvPicPr>
          <p:cNvPr id="9" name="Picture 8" descr="27531-6859371 copy.png"/>
          <p:cNvPicPr>
            <a:picLocks noChangeAspect="1"/>
          </p:cNvPicPr>
          <p:nvPr/>
        </p:nvPicPr>
        <p:blipFill>
          <a:blip r:embed="rId6" cstate="print"/>
          <a:stretch>
            <a:fillRect/>
          </a:stretch>
        </p:blipFill>
        <p:spPr>
          <a:xfrm>
            <a:off x="304800" y="2465001"/>
            <a:ext cx="2590800" cy="2138586"/>
          </a:xfrm>
          <a:prstGeom prst="rect">
            <a:avLst/>
          </a:prstGeom>
        </p:spPr>
      </p:pic>
      <p:pic>
        <p:nvPicPr>
          <p:cNvPr id="10" name="Picture 9" descr="BS2PE-IC copy.png"/>
          <p:cNvPicPr>
            <a:picLocks noChangeAspect="1"/>
          </p:cNvPicPr>
          <p:nvPr/>
        </p:nvPicPr>
        <p:blipFill>
          <a:blip r:embed="rId7" cstate="print"/>
          <a:stretch>
            <a:fillRect/>
          </a:stretch>
        </p:blipFill>
        <p:spPr>
          <a:xfrm>
            <a:off x="6019800" y="2667000"/>
            <a:ext cx="2438400" cy="1569720"/>
          </a:xfrm>
          <a:prstGeom prst="rect">
            <a:avLst/>
          </a:prstGeom>
        </p:spPr>
      </p:pic>
      <p:pic>
        <p:nvPicPr>
          <p:cNvPr id="12" name="Picture 11" descr="TEXAS_INSTRUMENTS_TI_IC_Integrated_Circuits copy.png"/>
          <p:cNvPicPr>
            <a:picLocks noChangeAspect="1"/>
          </p:cNvPicPr>
          <p:nvPr/>
        </p:nvPicPr>
        <p:blipFill>
          <a:blip r:embed="rId8" cstate="print"/>
          <a:stretch>
            <a:fillRect/>
          </a:stretch>
        </p:blipFill>
        <p:spPr>
          <a:xfrm>
            <a:off x="3728246" y="4759092"/>
            <a:ext cx="2291554" cy="1607016"/>
          </a:xfrm>
          <a:prstGeom prst="rect">
            <a:avLst/>
          </a:prstGeom>
        </p:spPr>
      </p:pic>
      <p:grpSp>
        <p:nvGrpSpPr>
          <p:cNvPr id="15" name="Group 14"/>
          <p:cNvGrpSpPr/>
          <p:nvPr/>
        </p:nvGrpSpPr>
        <p:grpSpPr>
          <a:xfrm>
            <a:off x="3048000" y="1371600"/>
            <a:ext cx="3429000" cy="1066800"/>
            <a:chOff x="3581400" y="1447800"/>
            <a:chExt cx="3429000" cy="1066800"/>
          </a:xfrm>
        </p:grpSpPr>
        <p:sp>
          <p:nvSpPr>
            <p:cNvPr id="13" name="Down Arrow Callout 12"/>
            <p:cNvSpPr/>
            <p:nvPr/>
          </p:nvSpPr>
          <p:spPr>
            <a:xfrm>
              <a:off x="3581400" y="1447800"/>
              <a:ext cx="3429000" cy="1066800"/>
            </a:xfrm>
            <a:prstGeom prst="downArrowCallou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610110" y="1524000"/>
              <a:ext cx="3400290" cy="584775"/>
            </a:xfrm>
            <a:prstGeom prst="rect">
              <a:avLst/>
            </a:prstGeom>
            <a:noFill/>
          </p:spPr>
          <p:txBody>
            <a:bodyPr wrap="none" rtlCol="0">
              <a:spAutoFit/>
            </a:bodyPr>
            <a:lstStyle/>
            <a:p>
              <a:r>
                <a:rPr lang="bn-BD" sz="3200" dirty="0" smtClean="0">
                  <a:latin typeface="NikoshBAN" pitchFamily="2" charset="0"/>
                  <a:cs typeface="NikoshBAN" pitchFamily="2" charset="0"/>
                </a:rPr>
                <a:t>ইন্টিগ্রেটেড সার্কিট</a:t>
              </a:r>
              <a:r>
                <a:rPr lang="en-US" sz="3200" dirty="0" smtClean="0">
                  <a:latin typeface="NikoshBAN" pitchFamily="2" charset="0"/>
                  <a:cs typeface="NikoshBAN" pitchFamily="2" charset="0"/>
                </a:rPr>
                <a:t> </a:t>
              </a:r>
              <a:r>
                <a:rPr lang="bn-BD" sz="3200" dirty="0" smtClean="0">
                  <a:latin typeface="Times New Roman" pitchFamily="18" charset="0"/>
                  <a:cs typeface="NikoshBAN" pitchFamily="2" charset="0"/>
                </a:rPr>
                <a:t>(</a:t>
              </a:r>
              <a:r>
                <a:rPr lang="en-US" sz="3200" dirty="0" smtClean="0">
                  <a:latin typeface="Times New Roman" pitchFamily="18" charset="0"/>
                  <a:cs typeface="NikoshBAN" pitchFamily="2" charset="0"/>
                </a:rPr>
                <a:t> </a:t>
              </a:r>
              <a:r>
                <a:rPr lang="en-US" sz="3200" dirty="0" smtClean="0">
                  <a:latin typeface="Times New Roman" pitchFamily="18" charset="0"/>
                  <a:cs typeface="Times New Roman" pitchFamily="18" charset="0"/>
                </a:rPr>
                <a:t>IC </a:t>
              </a:r>
              <a:r>
                <a:rPr lang="bn-BD" sz="3200" dirty="0" smtClean="0">
                  <a:latin typeface="Times New Roman" pitchFamily="18" charset="0"/>
                  <a:cs typeface="NikoshBAN" pitchFamily="2" charset="0"/>
                </a:rPr>
                <a:t>)</a:t>
              </a:r>
              <a:endParaRPr lang="en-US" sz="3200" dirty="0">
                <a:latin typeface="Times New Roman" pitchFamily="18" charset="0"/>
                <a:cs typeface="Times New Roman" pitchFamily="18" charset="0"/>
              </a:endParaRPr>
            </a:p>
          </p:txBody>
        </p:sp>
      </p:grpSp>
      <p:sp>
        <p:nvSpPr>
          <p:cNvPr id="16" name="TextBox 15"/>
          <p:cNvSpPr txBox="1"/>
          <p:nvPr/>
        </p:nvSpPr>
        <p:spPr>
          <a:xfrm>
            <a:off x="2743200" y="533400"/>
            <a:ext cx="3812262" cy="584775"/>
          </a:xfrm>
          <a:prstGeom prst="rect">
            <a:avLst/>
          </a:prstGeom>
          <a:solidFill>
            <a:schemeClr val="accent2">
              <a:lumMod val="40000"/>
              <a:lumOff val="60000"/>
            </a:schemeClr>
          </a:solidFill>
        </p:spPr>
        <p:txBody>
          <a:bodyPr wrap="none" rtlCol="0">
            <a:spAutoFit/>
          </a:bodyPr>
          <a:lstStyle/>
          <a:p>
            <a:r>
              <a:rPr lang="bn-BD" sz="3200" dirty="0" smtClean="0">
                <a:latin typeface="NikoshBAN" pitchFamily="2" charset="0"/>
                <a:cs typeface="NikoshBAN" pitchFamily="2" charset="0"/>
              </a:rPr>
              <a:t>কত সালে </a:t>
            </a:r>
            <a:r>
              <a:rPr lang="en-US" sz="3200" dirty="0" smtClean="0">
                <a:latin typeface="NikoshBAN" pitchFamily="2" charset="0"/>
                <a:cs typeface="NikoshBAN" pitchFamily="2" charset="0"/>
              </a:rPr>
              <a:t>IC </a:t>
            </a:r>
            <a:r>
              <a:rPr lang="bn-BD" sz="3200" dirty="0" smtClean="0">
                <a:latin typeface="NikoshBAN" pitchFamily="2" charset="0"/>
                <a:cs typeface="NikoshBAN" pitchFamily="2" charset="0"/>
              </a:rPr>
              <a:t>আবিষ্কার হয়?</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xmlns="" val="221225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1" presetClass="exit" presetSubtype="0" fill="hold" nodeType="with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1" descr="Welcome.gif"/>
          <p:cNvPicPr>
            <a:picLocks noChangeAspect="1"/>
          </p:cNvPicPr>
          <p:nvPr/>
        </p:nvPicPr>
        <p:blipFill>
          <a:blip r:embed="rId3" cstate="print"/>
          <a:stretch>
            <a:fillRect/>
          </a:stretch>
        </p:blipFill>
        <p:spPr>
          <a:xfrm>
            <a:off x="2213659" y="1744757"/>
            <a:ext cx="5177741" cy="229384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8" name="Frame 47"/>
          <p:cNvSpPr/>
          <p:nvPr/>
        </p:nvSpPr>
        <p:spPr>
          <a:xfrm>
            <a:off x="0" y="11373"/>
            <a:ext cx="9144000" cy="6858000"/>
          </a:xfrm>
          <a:prstGeom prst="frame">
            <a:avLst>
              <a:gd name="adj1" fmla="val 3728"/>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 name="Group 13"/>
          <p:cNvGrpSpPr/>
          <p:nvPr/>
        </p:nvGrpSpPr>
        <p:grpSpPr>
          <a:xfrm>
            <a:off x="2819400" y="304800"/>
            <a:ext cx="2819400" cy="685800"/>
            <a:chOff x="1295400" y="533400"/>
            <a:chExt cx="3810000" cy="1371600"/>
          </a:xfrm>
          <a:gradFill>
            <a:gsLst>
              <a:gs pos="0">
                <a:schemeClr val="tx2">
                  <a:lumMod val="60000"/>
                  <a:lumOff val="40000"/>
                </a:schemeClr>
              </a:gs>
              <a:gs pos="100000">
                <a:schemeClr val="tx1"/>
              </a:gs>
            </a:gsLst>
            <a:lin ang="5400000" scaled="0"/>
          </a:gradFill>
        </p:grpSpPr>
        <p:sp>
          <p:nvSpPr>
            <p:cNvPr id="54" name="Round Single Corner Rectangle 81"/>
            <p:cNvSpPr/>
            <p:nvPr/>
          </p:nvSpPr>
          <p:spPr>
            <a:xfrm flipH="1" flipV="1">
              <a:off x="1295400" y="533400"/>
              <a:ext cx="3810000" cy="137160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2214062" y="619890"/>
              <a:ext cx="1279517" cy="969497"/>
            </a:xfrm>
            <a:prstGeom prst="rect">
              <a:avLst/>
            </a:prstGeom>
            <a:grpFill/>
          </p:spPr>
          <p:txBody>
            <a:bodyPr wrap="none" rtlCol="0">
              <a:spAutoFit/>
            </a:bodyPr>
            <a:lstStyle/>
            <a:p>
              <a:r>
                <a:rPr lang="en-US" sz="3600" dirty="0" err="1" smtClean="0">
                  <a:solidFill>
                    <a:schemeClr val="bg1"/>
                  </a:solidFill>
                  <a:latin typeface="NikoshBAN" pitchFamily="2" charset="0"/>
                  <a:cs typeface="NikoshBAN" pitchFamily="2" charset="0"/>
                </a:rPr>
                <a:t>মূল্যায়ন</a:t>
              </a:r>
              <a:endParaRPr lang="en-US" sz="3600" dirty="0">
                <a:solidFill>
                  <a:schemeClr val="bg1"/>
                </a:solidFill>
                <a:latin typeface="NikoshBAN" pitchFamily="2" charset="0"/>
                <a:cs typeface="NikoshBAN" pitchFamily="2" charset="0"/>
              </a:endParaRPr>
            </a:p>
          </p:txBody>
        </p:sp>
      </p:grpSp>
      <p:grpSp>
        <p:nvGrpSpPr>
          <p:cNvPr id="42" name="Group 14"/>
          <p:cNvGrpSpPr/>
          <p:nvPr/>
        </p:nvGrpSpPr>
        <p:grpSpPr>
          <a:xfrm>
            <a:off x="558293" y="1219200"/>
            <a:ext cx="7601941" cy="1132820"/>
            <a:chOff x="914400" y="751820"/>
            <a:chExt cx="7601941" cy="1132820"/>
          </a:xfrm>
        </p:grpSpPr>
        <p:sp>
          <p:nvSpPr>
            <p:cNvPr id="43" name="TextBox 42"/>
            <p:cNvSpPr txBox="1"/>
            <p:nvPr/>
          </p:nvSpPr>
          <p:spPr>
            <a:xfrm>
              <a:off x="984517" y="751820"/>
              <a:ext cx="6229590" cy="523220"/>
            </a:xfrm>
            <a:prstGeom prst="rect">
              <a:avLst/>
            </a:prstGeom>
            <a:noFill/>
          </p:spPr>
          <p:txBody>
            <a:bodyPr wrap="none" rtlCol="0">
              <a:spAutoFit/>
            </a:bodyPr>
            <a:lstStyle/>
            <a:p>
              <a:pPr lvl="0"/>
              <a:r>
                <a:rPr lang="bn-BD" sz="2800" dirty="0" smtClean="0">
                  <a:latin typeface="NikoshBAN" pitchFamily="2" charset="0"/>
                  <a:cs typeface="NikoshBAN" pitchFamily="2" charset="0"/>
                </a:rPr>
                <a:t>রেডিও সম্প্রচারে কোনটি গুরুতবপ</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র্ণ ভূমিকা পালন করে?</a:t>
              </a:r>
              <a:endParaRPr lang="en-US" sz="2800" dirty="0">
                <a:latin typeface="NikoshBAN" pitchFamily="2" charset="0"/>
                <a:cs typeface="NikoshBAN" pitchFamily="2" charset="0"/>
              </a:endParaRPr>
            </a:p>
          </p:txBody>
        </p:sp>
        <p:grpSp>
          <p:nvGrpSpPr>
            <p:cNvPr id="44" name="Group 12"/>
            <p:cNvGrpSpPr/>
            <p:nvPr/>
          </p:nvGrpSpPr>
          <p:grpSpPr>
            <a:xfrm>
              <a:off x="914400" y="1361420"/>
              <a:ext cx="7601941" cy="523220"/>
              <a:chOff x="914400" y="1894820"/>
              <a:chExt cx="7601941" cy="523220"/>
            </a:xfrm>
          </p:grpSpPr>
          <p:sp>
            <p:nvSpPr>
              <p:cNvPr id="45" name="TextBox 8"/>
              <p:cNvSpPr txBox="1"/>
              <p:nvPr/>
            </p:nvSpPr>
            <p:spPr>
              <a:xfrm>
                <a:off x="914400" y="1894820"/>
                <a:ext cx="1771639"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(ক) </a:t>
                </a:r>
                <a:r>
                  <a:rPr lang="bn-BD" sz="2800" dirty="0" smtClean="0">
                    <a:latin typeface="NikoshBAN" pitchFamily="2" charset="0"/>
                    <a:cs typeface="NikoshBAN" pitchFamily="2" charset="0"/>
                  </a:rPr>
                  <a:t>ট্রানজিস্টর</a:t>
                </a:r>
                <a:endParaRPr lang="en-US" sz="2800" dirty="0">
                  <a:solidFill>
                    <a:prstClr val="black"/>
                  </a:solidFill>
                  <a:latin typeface="NikoshBAN" pitchFamily="2" charset="0"/>
                  <a:cs typeface="NikoshBAN" pitchFamily="2" charset="0"/>
                </a:endParaRPr>
              </a:p>
            </p:txBody>
          </p:sp>
          <p:sp>
            <p:nvSpPr>
              <p:cNvPr id="46" name="TextBox 45"/>
              <p:cNvSpPr txBox="1"/>
              <p:nvPr/>
            </p:nvSpPr>
            <p:spPr>
              <a:xfrm>
                <a:off x="2893231" y="1894820"/>
                <a:ext cx="2021707"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(খ) </a:t>
                </a:r>
                <a:r>
                  <a:rPr lang="bn-BD" sz="2800" dirty="0" smtClean="0">
                    <a:latin typeface="NikoshBAN" pitchFamily="2" charset="0"/>
                    <a:cs typeface="NikoshBAN" pitchFamily="2" charset="0"/>
                  </a:rPr>
                  <a:t>রেকটিফায়ার</a:t>
                </a:r>
                <a:endParaRPr lang="en-US" sz="2800" dirty="0">
                  <a:solidFill>
                    <a:prstClr val="black"/>
                  </a:solidFill>
                  <a:latin typeface="NikoshBAN" pitchFamily="2" charset="0"/>
                  <a:cs typeface="NikoshBAN" pitchFamily="2" charset="0"/>
                </a:endParaRPr>
              </a:p>
            </p:txBody>
          </p:sp>
          <p:sp>
            <p:nvSpPr>
              <p:cNvPr id="47" name="TextBox 46"/>
              <p:cNvSpPr txBox="1"/>
              <p:nvPr/>
            </p:nvSpPr>
            <p:spPr>
              <a:xfrm>
                <a:off x="4883705" y="1894820"/>
                <a:ext cx="1425390"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(গ) </a:t>
                </a:r>
                <a:r>
                  <a:rPr lang="bn-BD" sz="2800" dirty="0" smtClean="0">
                    <a:latin typeface="NikoshBAN" pitchFamily="2" charset="0"/>
                    <a:cs typeface="NikoshBAN" pitchFamily="2" charset="0"/>
                  </a:rPr>
                  <a:t>ডায়োড</a:t>
                </a:r>
                <a:endParaRPr lang="en-US" sz="2800" dirty="0">
                  <a:solidFill>
                    <a:prstClr val="black"/>
                  </a:solidFill>
                  <a:latin typeface="NikoshBAN" pitchFamily="2" charset="0"/>
                  <a:cs typeface="NikoshBAN" pitchFamily="2" charset="0"/>
                </a:endParaRPr>
              </a:p>
            </p:txBody>
          </p:sp>
          <p:sp>
            <p:nvSpPr>
              <p:cNvPr id="49" name="TextBox 48"/>
              <p:cNvSpPr txBox="1"/>
              <p:nvPr/>
            </p:nvSpPr>
            <p:spPr>
              <a:xfrm>
                <a:off x="6477000" y="1894820"/>
                <a:ext cx="2039341"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(ঘ) </a:t>
                </a:r>
                <a:r>
                  <a:rPr lang="bn-BD" sz="2800" dirty="0" smtClean="0">
                    <a:latin typeface="NikoshBAN" pitchFamily="2" charset="0"/>
                    <a:cs typeface="NikoshBAN" pitchFamily="2" charset="0"/>
                  </a:rPr>
                  <a:t>মাইক্রোফোন</a:t>
                </a:r>
                <a:endParaRPr lang="en-US" sz="2800" dirty="0" smtClean="0">
                  <a:latin typeface="NikoshBAN" pitchFamily="2" charset="0"/>
                  <a:cs typeface="NikoshBAN" pitchFamily="2" charset="0"/>
                </a:endParaRPr>
              </a:p>
            </p:txBody>
          </p:sp>
        </p:grpSp>
      </p:grpSp>
      <p:sp>
        <p:nvSpPr>
          <p:cNvPr id="50" name="Freeform 49"/>
          <p:cNvSpPr/>
          <p:nvPr/>
        </p:nvSpPr>
        <p:spPr>
          <a:xfrm>
            <a:off x="609600" y="1905000"/>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solidFill>
                <a:prstClr val="black"/>
              </a:solidFill>
            </a:endParaRPr>
          </a:p>
        </p:txBody>
      </p:sp>
      <p:grpSp>
        <p:nvGrpSpPr>
          <p:cNvPr id="51" name="Group 14"/>
          <p:cNvGrpSpPr/>
          <p:nvPr/>
        </p:nvGrpSpPr>
        <p:grpSpPr>
          <a:xfrm>
            <a:off x="685800" y="2514600"/>
            <a:ext cx="7441641" cy="1132820"/>
            <a:chOff x="914400" y="751820"/>
            <a:chExt cx="7441641" cy="1132820"/>
          </a:xfrm>
        </p:grpSpPr>
        <p:sp>
          <p:nvSpPr>
            <p:cNvPr id="52" name="TextBox 51"/>
            <p:cNvSpPr txBox="1"/>
            <p:nvPr/>
          </p:nvSpPr>
          <p:spPr>
            <a:xfrm>
              <a:off x="984517" y="751820"/>
              <a:ext cx="7321235" cy="523220"/>
            </a:xfrm>
            <a:prstGeom prst="rect">
              <a:avLst/>
            </a:prstGeom>
            <a:noFill/>
          </p:spPr>
          <p:txBody>
            <a:bodyPr wrap="none" rtlCol="0">
              <a:spAutoFit/>
            </a:bodyPr>
            <a:lstStyle/>
            <a:p>
              <a:pPr lvl="0"/>
              <a:r>
                <a:rPr lang="en-US" sz="2800" dirty="0" smtClean="0">
                  <a:latin typeface="Times New Roman" pitchFamily="18" charset="0"/>
                  <a:cs typeface="NikoshBAN" pitchFamily="2" charset="0"/>
                </a:rPr>
                <a:t>n</a:t>
              </a:r>
              <a:r>
                <a:rPr lang="bn-BD" sz="2800" dirty="0" smtClean="0">
                  <a:latin typeface="NikoshBAN" pitchFamily="2" charset="0"/>
                  <a:cs typeface="NikoshBAN" pitchFamily="2" charset="0"/>
                </a:rPr>
                <a:t>-টাইপ অর্ধপরিবাহীতে ইলেকট্রন সংখ্যা বৃদ্ধির জন্য দায়ী কোনটি?</a:t>
              </a:r>
              <a:endParaRPr lang="en-US" sz="2800" dirty="0">
                <a:latin typeface="NikoshBAN" pitchFamily="2" charset="0"/>
                <a:cs typeface="NikoshBAN" pitchFamily="2" charset="0"/>
              </a:endParaRPr>
            </a:p>
          </p:txBody>
        </p:sp>
        <p:grpSp>
          <p:nvGrpSpPr>
            <p:cNvPr id="53" name="Group 12"/>
            <p:cNvGrpSpPr/>
            <p:nvPr/>
          </p:nvGrpSpPr>
          <p:grpSpPr>
            <a:xfrm>
              <a:off x="914400" y="1361420"/>
              <a:ext cx="7441641" cy="523220"/>
              <a:chOff x="914400" y="1894820"/>
              <a:chExt cx="7441641" cy="523220"/>
            </a:xfrm>
          </p:grpSpPr>
          <p:sp>
            <p:nvSpPr>
              <p:cNvPr id="56" name="TextBox 8"/>
              <p:cNvSpPr txBox="1"/>
              <p:nvPr/>
            </p:nvSpPr>
            <p:spPr>
              <a:xfrm>
                <a:off x="914400" y="1894820"/>
                <a:ext cx="1338828"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(ক) </a:t>
                </a:r>
                <a:r>
                  <a:rPr lang="bn-BD" sz="2800" dirty="0" smtClean="0">
                    <a:latin typeface="NikoshBAN" pitchFamily="2" charset="0"/>
                    <a:cs typeface="NikoshBAN" pitchFamily="2" charset="0"/>
                  </a:rPr>
                  <a:t>বোরন</a:t>
                </a:r>
                <a:endParaRPr lang="en-US" sz="2800" dirty="0">
                  <a:solidFill>
                    <a:prstClr val="black"/>
                  </a:solidFill>
                  <a:latin typeface="NikoshBAN" pitchFamily="2" charset="0"/>
                  <a:cs typeface="NikoshBAN" pitchFamily="2" charset="0"/>
                </a:endParaRPr>
              </a:p>
            </p:txBody>
          </p:sp>
          <p:sp>
            <p:nvSpPr>
              <p:cNvPr id="57" name="TextBox 56"/>
              <p:cNvSpPr txBox="1"/>
              <p:nvPr/>
            </p:nvSpPr>
            <p:spPr>
              <a:xfrm>
                <a:off x="2893231" y="1894820"/>
                <a:ext cx="1667444"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(খ) </a:t>
                </a:r>
                <a:r>
                  <a:rPr lang="bn-BD" sz="2800" dirty="0" smtClean="0">
                    <a:latin typeface="NikoshBAN" pitchFamily="2" charset="0"/>
                    <a:cs typeface="NikoshBAN" pitchFamily="2" charset="0"/>
                  </a:rPr>
                  <a:t>ফসফরাস</a:t>
                </a:r>
                <a:endParaRPr lang="en-US" sz="2800" dirty="0">
                  <a:solidFill>
                    <a:prstClr val="black"/>
                  </a:solidFill>
                  <a:latin typeface="NikoshBAN" pitchFamily="2" charset="0"/>
                  <a:cs typeface="NikoshBAN" pitchFamily="2" charset="0"/>
                </a:endParaRPr>
              </a:p>
            </p:txBody>
          </p:sp>
          <p:sp>
            <p:nvSpPr>
              <p:cNvPr id="58" name="TextBox 57"/>
              <p:cNvSpPr txBox="1"/>
              <p:nvPr/>
            </p:nvSpPr>
            <p:spPr>
              <a:xfrm>
                <a:off x="4883705" y="1894820"/>
                <a:ext cx="2031325"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(গ) </a:t>
                </a:r>
                <a:r>
                  <a:rPr lang="bn-BD" sz="2800" dirty="0" smtClean="0">
                    <a:latin typeface="NikoshBAN" pitchFamily="2" charset="0"/>
                    <a:cs typeface="NikoshBAN" pitchFamily="2" charset="0"/>
                  </a:rPr>
                  <a:t>কার্বন	</a:t>
                </a:r>
                <a:endParaRPr lang="en-US" sz="2800" dirty="0">
                  <a:solidFill>
                    <a:prstClr val="black"/>
                  </a:solidFill>
                  <a:latin typeface="NikoshBAN" pitchFamily="2" charset="0"/>
                  <a:cs typeface="NikoshBAN" pitchFamily="2" charset="0"/>
                </a:endParaRPr>
              </a:p>
            </p:txBody>
          </p:sp>
          <p:sp>
            <p:nvSpPr>
              <p:cNvPr id="59" name="TextBox 58"/>
              <p:cNvSpPr txBox="1"/>
              <p:nvPr/>
            </p:nvSpPr>
            <p:spPr>
              <a:xfrm>
                <a:off x="6477000" y="1894820"/>
                <a:ext cx="1879041"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(ঘ) </a:t>
                </a:r>
                <a:r>
                  <a:rPr lang="bn-BD" sz="2800" dirty="0" smtClean="0">
                    <a:latin typeface="NikoshBAN" pitchFamily="2" charset="0"/>
                    <a:cs typeface="NikoshBAN" pitchFamily="2" charset="0"/>
                  </a:rPr>
                  <a:t>হাইড্রোজেন</a:t>
                </a:r>
                <a:endParaRPr lang="en-US" sz="2800" dirty="0" smtClean="0">
                  <a:latin typeface="NikoshBAN" pitchFamily="2" charset="0"/>
                  <a:cs typeface="NikoshBAN" pitchFamily="2" charset="0"/>
                </a:endParaRPr>
              </a:p>
            </p:txBody>
          </p:sp>
        </p:grpSp>
      </p:grpSp>
      <p:sp>
        <p:nvSpPr>
          <p:cNvPr id="60" name="Freeform 59"/>
          <p:cNvSpPr/>
          <p:nvPr/>
        </p:nvSpPr>
        <p:spPr>
          <a:xfrm>
            <a:off x="762000" y="3200400"/>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solidFill>
                <a:prstClr val="black"/>
              </a:solidFill>
            </a:endParaRPr>
          </a:p>
        </p:txBody>
      </p:sp>
      <p:grpSp>
        <p:nvGrpSpPr>
          <p:cNvPr id="62" name="Group 14"/>
          <p:cNvGrpSpPr/>
          <p:nvPr/>
        </p:nvGrpSpPr>
        <p:grpSpPr>
          <a:xfrm>
            <a:off x="838200" y="3653135"/>
            <a:ext cx="6938215" cy="2675930"/>
            <a:chOff x="824714" y="914400"/>
            <a:chExt cx="6938215" cy="2675930"/>
          </a:xfrm>
        </p:grpSpPr>
        <p:sp>
          <p:nvSpPr>
            <p:cNvPr id="63" name="TextBox 62"/>
            <p:cNvSpPr txBox="1"/>
            <p:nvPr/>
          </p:nvSpPr>
          <p:spPr>
            <a:xfrm>
              <a:off x="838200" y="914400"/>
              <a:ext cx="3993401" cy="523220"/>
            </a:xfrm>
            <a:prstGeom prst="rect">
              <a:avLst/>
            </a:prstGeom>
            <a:noFill/>
          </p:spPr>
          <p:txBody>
            <a:bodyPr wrap="none" rtlCol="0">
              <a:spAutoFit/>
            </a:bodyPr>
            <a:lstStyle/>
            <a:p>
              <a:pPr lvl="0"/>
              <a:r>
                <a:rPr lang="en-US" sz="2800" dirty="0" smtClean="0">
                  <a:latin typeface="Times New Roman" pitchFamily="18" charset="0"/>
                  <a:cs typeface="NikoshBAN" pitchFamily="2" charset="0"/>
                </a:rPr>
                <a:t>p</a:t>
              </a:r>
              <a:r>
                <a:rPr lang="bn-BD" sz="2800" dirty="0" smtClean="0">
                  <a:latin typeface="NikoshBAN" pitchFamily="2" charset="0"/>
                  <a:cs typeface="NikoshBAN" pitchFamily="2" charset="0"/>
                </a:rPr>
                <a:t>-</a:t>
              </a:r>
              <a:r>
                <a:rPr lang="en-US" sz="2800" dirty="0" smtClean="0">
                  <a:latin typeface="Times New Roman" pitchFamily="18" charset="0"/>
                  <a:cs typeface="Times New Roman" pitchFamily="18" charset="0"/>
                </a:rPr>
                <a:t>n</a:t>
              </a:r>
              <a:r>
                <a:rPr lang="bn-BD" sz="2800" dirty="0" smtClean="0">
                  <a:latin typeface="Times New Roman" pitchFamily="18" charset="0"/>
                  <a:cs typeface="NikoshBAN" pitchFamily="2" charset="0"/>
                </a:rPr>
                <a:t> </a:t>
              </a:r>
              <a:r>
                <a:rPr lang="en-US" sz="2800" dirty="0" smtClean="0">
                  <a:latin typeface="Times New Roman" pitchFamily="18" charset="0"/>
                  <a:cs typeface="NikoshBAN" pitchFamily="2" charset="0"/>
                </a:rPr>
                <a:t> </a:t>
              </a:r>
              <a:r>
                <a:rPr lang="bn-BD" sz="2800" dirty="0" smtClean="0">
                  <a:latin typeface="NikoshBAN" pitchFamily="2" charset="0"/>
                  <a:cs typeface="NikoshBAN" pitchFamily="2" charset="0"/>
                </a:rPr>
                <a:t>জংশন ডায়োডের কাজ হলো</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64" name="TextBox 63"/>
            <p:cNvSpPr txBox="1"/>
            <p:nvPr/>
          </p:nvSpPr>
          <p:spPr>
            <a:xfrm>
              <a:off x="900914" y="1299865"/>
              <a:ext cx="3557384"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a:t>
              </a:r>
              <a:r>
                <a:rPr lang="en-US" sz="2800" dirty="0" err="1">
                  <a:solidFill>
                    <a:prstClr val="black"/>
                  </a:solidFill>
                  <a:latin typeface="NikoshBAN" pitchFamily="2" charset="0"/>
                  <a:cs typeface="NikoshBAN" pitchFamily="2" charset="0"/>
                </a:rPr>
                <a:t>i</a:t>
              </a:r>
              <a:r>
                <a:rPr lang="bn-BD" sz="2800" dirty="0">
                  <a:solidFill>
                    <a:prstClr val="black"/>
                  </a:solidFill>
                  <a:latin typeface="NikoshBAN" pitchFamily="2" charset="0"/>
                  <a:cs typeface="NikoshBAN" pitchFamily="2" charset="0"/>
                </a:rPr>
                <a:t>) </a:t>
              </a:r>
              <a:r>
                <a:rPr lang="bn-BD" sz="2800" dirty="0" smtClean="0">
                  <a:latin typeface="NikoshBAN" pitchFamily="2" charset="0"/>
                  <a:cs typeface="NikoshBAN" pitchFamily="2" charset="0"/>
                </a:rPr>
                <a:t>তড়িৎপ্রবাহকে একমুখী করা</a:t>
              </a:r>
              <a:endParaRPr lang="en-US" sz="2800" dirty="0">
                <a:solidFill>
                  <a:prstClr val="black"/>
                </a:solidFill>
                <a:latin typeface="NikoshBAN" pitchFamily="2" charset="0"/>
                <a:cs typeface="NikoshBAN" pitchFamily="2" charset="0"/>
              </a:endParaRPr>
            </a:p>
          </p:txBody>
        </p:sp>
        <p:sp>
          <p:nvSpPr>
            <p:cNvPr id="65" name="TextBox 64"/>
            <p:cNvSpPr txBox="1"/>
            <p:nvPr/>
          </p:nvSpPr>
          <p:spPr>
            <a:xfrm>
              <a:off x="849247" y="1757065"/>
              <a:ext cx="3358612"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a:t>
              </a:r>
              <a:r>
                <a:rPr lang="en-US" sz="2800" dirty="0">
                  <a:solidFill>
                    <a:prstClr val="black"/>
                  </a:solidFill>
                  <a:latin typeface="NikoshBAN" pitchFamily="2" charset="0"/>
                  <a:cs typeface="NikoshBAN" pitchFamily="2" charset="0"/>
                </a:rPr>
                <a:t>ii</a:t>
              </a:r>
              <a:r>
                <a:rPr lang="bn-BD" sz="2800" dirty="0" smtClean="0">
                  <a:solidFill>
                    <a:prstClr val="black"/>
                  </a:solidFill>
                  <a:latin typeface="NikoshBAN" pitchFamily="2" charset="0"/>
                  <a:cs typeface="NikoshBAN" pitchFamily="2" charset="0"/>
                </a:rPr>
                <a:t>)</a:t>
              </a:r>
              <a:r>
                <a:rPr lang="bn-BD" sz="2800" dirty="0">
                  <a:solidFill>
                    <a:prstClr val="black"/>
                  </a:solidFill>
                  <a:latin typeface="NikoshBAN" pitchFamily="2" charset="0"/>
                  <a:cs typeface="NikoshBAN" pitchFamily="2" charset="0"/>
                </a:rPr>
                <a:t> </a:t>
              </a:r>
              <a:r>
                <a:rPr lang="bn-BD" sz="2800" dirty="0" smtClean="0">
                  <a:latin typeface="NikoshBAN" pitchFamily="2" charset="0"/>
                  <a:cs typeface="NikoshBAN" pitchFamily="2" charset="0"/>
                </a:rPr>
                <a:t>তড়িৎপ্রবাহকে বৃদ্ধি করা </a:t>
              </a:r>
              <a:endParaRPr lang="en-US" sz="2800" dirty="0">
                <a:solidFill>
                  <a:prstClr val="black"/>
                </a:solidFill>
                <a:latin typeface="NikoshBAN" pitchFamily="2" charset="0"/>
                <a:cs typeface="NikoshBAN" pitchFamily="2" charset="0"/>
              </a:endParaRPr>
            </a:p>
          </p:txBody>
        </p:sp>
        <p:sp>
          <p:nvSpPr>
            <p:cNvPr id="66" name="TextBox 65"/>
            <p:cNvSpPr txBox="1"/>
            <p:nvPr/>
          </p:nvSpPr>
          <p:spPr>
            <a:xfrm>
              <a:off x="824714" y="2214265"/>
              <a:ext cx="4203395"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a:t>
              </a:r>
              <a:r>
                <a:rPr lang="en-US" sz="2800" dirty="0">
                  <a:solidFill>
                    <a:prstClr val="black"/>
                  </a:solidFill>
                  <a:latin typeface="NikoshBAN" pitchFamily="2" charset="0"/>
                  <a:cs typeface="NikoshBAN" pitchFamily="2" charset="0"/>
                </a:rPr>
                <a:t>iii</a:t>
              </a:r>
              <a:r>
                <a:rPr lang="bn-BD" sz="2800" dirty="0">
                  <a:solidFill>
                    <a:prstClr val="black"/>
                  </a:solidFill>
                  <a:latin typeface="NikoshBAN" pitchFamily="2" charset="0"/>
                  <a:cs typeface="NikoshBAN" pitchFamily="2" charset="0"/>
                </a:rPr>
                <a:t>)</a:t>
              </a:r>
              <a:r>
                <a:rPr lang="en-US" sz="2800" dirty="0">
                  <a:solidFill>
                    <a:prstClr val="black"/>
                  </a:solidFill>
                  <a:latin typeface="NikoshBAN" pitchFamily="2" charset="0"/>
                  <a:cs typeface="NikoshBAN" pitchFamily="2" charset="0"/>
                </a:rPr>
                <a:t> </a:t>
              </a:r>
              <a:r>
                <a:rPr lang="bn-BD" sz="2800" dirty="0" smtClean="0">
                  <a:latin typeface="NikoshBAN" pitchFamily="2" charset="0"/>
                  <a:cs typeface="NikoshBAN" pitchFamily="2" charset="0"/>
                </a:rPr>
                <a:t>রেকটিফায়ার হিসেবে কাজ করা</a:t>
              </a:r>
              <a:endParaRPr lang="en-US" sz="2800" dirty="0">
                <a:solidFill>
                  <a:prstClr val="black"/>
                </a:solidFill>
                <a:latin typeface="NikoshBAN" pitchFamily="2" charset="0"/>
                <a:cs typeface="NikoshBAN" pitchFamily="2" charset="0"/>
              </a:endParaRPr>
            </a:p>
          </p:txBody>
        </p:sp>
        <p:grpSp>
          <p:nvGrpSpPr>
            <p:cNvPr id="67" name="Group 13"/>
            <p:cNvGrpSpPr/>
            <p:nvPr/>
          </p:nvGrpSpPr>
          <p:grpSpPr>
            <a:xfrm>
              <a:off x="838200" y="2747665"/>
              <a:ext cx="6924729" cy="842665"/>
              <a:chOff x="838200" y="2976265"/>
              <a:chExt cx="6924729" cy="842665"/>
            </a:xfrm>
          </p:grpSpPr>
          <p:sp>
            <p:nvSpPr>
              <p:cNvPr id="68" name="TextBox 67"/>
              <p:cNvSpPr txBox="1"/>
              <p:nvPr/>
            </p:nvSpPr>
            <p:spPr>
              <a:xfrm>
                <a:off x="838200" y="2976265"/>
                <a:ext cx="2565126"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নিচের কোনটি সঠিক?</a:t>
                </a:r>
                <a:endParaRPr lang="en-US" sz="2800" dirty="0">
                  <a:solidFill>
                    <a:prstClr val="black"/>
                  </a:solidFill>
                  <a:latin typeface="NikoshBAN" pitchFamily="2" charset="0"/>
                  <a:cs typeface="NikoshBAN" pitchFamily="2" charset="0"/>
                </a:endParaRPr>
              </a:p>
            </p:txBody>
          </p:sp>
          <p:grpSp>
            <p:nvGrpSpPr>
              <p:cNvPr id="69" name="Group 12"/>
              <p:cNvGrpSpPr/>
              <p:nvPr/>
            </p:nvGrpSpPr>
            <p:grpSpPr>
              <a:xfrm>
                <a:off x="900914" y="3357265"/>
                <a:ext cx="6862015" cy="461665"/>
                <a:chOff x="900914" y="3662065"/>
                <a:chExt cx="6862015" cy="461665"/>
              </a:xfrm>
            </p:grpSpPr>
            <p:sp>
              <p:nvSpPr>
                <p:cNvPr id="70" name="TextBox 8"/>
                <p:cNvSpPr txBox="1"/>
                <p:nvPr/>
              </p:nvSpPr>
              <p:spPr>
                <a:xfrm>
                  <a:off x="2906756" y="3662065"/>
                  <a:ext cx="1194558" cy="461665"/>
                </a:xfrm>
                <a:prstGeom prst="rect">
                  <a:avLst/>
                </a:prstGeom>
                <a:noFill/>
              </p:spPr>
              <p:txBody>
                <a:bodyPr wrap="none" rtlCol="0">
                  <a:spAutoFit/>
                </a:bodyPr>
                <a:lstStyle/>
                <a:p>
                  <a:r>
                    <a:rPr lang="bn-BD" sz="2400" dirty="0" smtClean="0">
                      <a:solidFill>
                        <a:prstClr val="black"/>
                      </a:solidFill>
                      <a:latin typeface="NikoshBAN" pitchFamily="2" charset="0"/>
                      <a:cs typeface="NikoshBAN" pitchFamily="2" charset="0"/>
                    </a:rPr>
                    <a:t>(খ) </a:t>
                  </a:r>
                  <a:r>
                    <a:rPr lang="en-US" sz="2400" dirty="0">
                      <a:solidFill>
                        <a:prstClr val="black"/>
                      </a:solidFill>
                      <a:latin typeface="NikoshBAN" pitchFamily="2" charset="0"/>
                      <a:cs typeface="NikoshBAN" pitchFamily="2" charset="0"/>
                    </a:rPr>
                    <a:t>i , iii</a:t>
                  </a:r>
                </a:p>
              </p:txBody>
            </p:sp>
            <p:sp>
              <p:nvSpPr>
                <p:cNvPr id="71" name="TextBox 70"/>
                <p:cNvSpPr txBox="1"/>
                <p:nvPr/>
              </p:nvSpPr>
              <p:spPr>
                <a:xfrm>
                  <a:off x="900914" y="3662065"/>
                  <a:ext cx="1128835" cy="461665"/>
                </a:xfrm>
                <a:prstGeom prst="rect">
                  <a:avLst/>
                </a:prstGeom>
                <a:noFill/>
              </p:spPr>
              <p:txBody>
                <a:bodyPr wrap="none" rtlCol="0">
                  <a:spAutoFit/>
                </a:bodyPr>
                <a:lstStyle/>
                <a:p>
                  <a:r>
                    <a:rPr lang="bn-BD" sz="2400" dirty="0" smtClean="0">
                      <a:solidFill>
                        <a:prstClr val="black"/>
                      </a:solidFill>
                      <a:latin typeface="NikoshBAN" pitchFamily="2" charset="0"/>
                      <a:cs typeface="NikoshBAN" pitchFamily="2" charset="0"/>
                    </a:rPr>
                    <a:t>(ক) </a:t>
                  </a:r>
                  <a:r>
                    <a:rPr lang="en-US" sz="2400" dirty="0" err="1">
                      <a:solidFill>
                        <a:prstClr val="black"/>
                      </a:solidFill>
                      <a:latin typeface="NikoshBAN" pitchFamily="2" charset="0"/>
                      <a:cs typeface="NikoshBAN" pitchFamily="2" charset="0"/>
                    </a:rPr>
                    <a:t>i</a:t>
                  </a:r>
                  <a:r>
                    <a:rPr lang="en-US" sz="2400" dirty="0">
                      <a:solidFill>
                        <a:prstClr val="black"/>
                      </a:solidFill>
                      <a:latin typeface="NikoshBAN" pitchFamily="2" charset="0"/>
                      <a:cs typeface="NikoshBAN" pitchFamily="2" charset="0"/>
                    </a:rPr>
                    <a:t> </a:t>
                  </a:r>
                  <a:r>
                    <a:rPr lang="bn-BD" sz="2400" dirty="0">
                      <a:solidFill>
                        <a:prstClr val="black"/>
                      </a:solidFill>
                      <a:latin typeface="NikoshBAN" pitchFamily="2" charset="0"/>
                      <a:cs typeface="NikoshBAN" pitchFamily="2" charset="0"/>
                    </a:rPr>
                    <a:t>, </a:t>
                  </a:r>
                  <a:r>
                    <a:rPr lang="en-US" sz="2400" dirty="0">
                      <a:solidFill>
                        <a:prstClr val="black"/>
                      </a:solidFill>
                      <a:latin typeface="NikoshBAN" pitchFamily="2" charset="0"/>
                      <a:cs typeface="NikoshBAN" pitchFamily="2" charset="0"/>
                    </a:rPr>
                    <a:t>ii</a:t>
                  </a:r>
                </a:p>
              </p:txBody>
            </p:sp>
            <p:sp>
              <p:nvSpPr>
                <p:cNvPr id="72" name="TextBox 71"/>
                <p:cNvSpPr txBox="1"/>
                <p:nvPr/>
              </p:nvSpPr>
              <p:spPr>
                <a:xfrm>
                  <a:off x="4343400" y="3662065"/>
                  <a:ext cx="1598515" cy="461665"/>
                </a:xfrm>
                <a:prstGeom prst="rect">
                  <a:avLst/>
                </a:prstGeom>
                <a:noFill/>
              </p:spPr>
              <p:txBody>
                <a:bodyPr wrap="none" rtlCol="0">
                  <a:spAutoFit/>
                </a:bodyPr>
                <a:lstStyle/>
                <a:p>
                  <a:r>
                    <a:rPr lang="bn-BD" sz="2400" dirty="0">
                      <a:solidFill>
                        <a:prstClr val="black"/>
                      </a:solidFill>
                      <a:latin typeface="NikoshBAN" pitchFamily="2" charset="0"/>
                      <a:cs typeface="NikoshBAN" pitchFamily="2" charset="0"/>
                    </a:rPr>
                    <a:t>(গ) </a:t>
                  </a:r>
                  <a:r>
                    <a:rPr lang="en-US" sz="2400" dirty="0" err="1">
                      <a:solidFill>
                        <a:prstClr val="black"/>
                      </a:solidFill>
                      <a:latin typeface="NikoshBAN" pitchFamily="2" charset="0"/>
                      <a:cs typeface="NikoshBAN" pitchFamily="2" charset="0"/>
                    </a:rPr>
                    <a:t>i</a:t>
                  </a:r>
                  <a:r>
                    <a:rPr lang="en-US" sz="2400" dirty="0">
                      <a:solidFill>
                        <a:prstClr val="black"/>
                      </a:solidFill>
                      <a:latin typeface="NikoshBAN" pitchFamily="2" charset="0"/>
                      <a:cs typeface="NikoshBAN" pitchFamily="2" charset="0"/>
                    </a:rPr>
                    <a:t> , ii, iii </a:t>
                  </a:r>
                </a:p>
              </p:txBody>
            </p:sp>
            <p:sp>
              <p:nvSpPr>
                <p:cNvPr id="73" name="TextBox 72"/>
                <p:cNvSpPr txBox="1"/>
                <p:nvPr/>
              </p:nvSpPr>
              <p:spPr>
                <a:xfrm>
                  <a:off x="6477000" y="3662065"/>
                  <a:ext cx="1285929" cy="461665"/>
                </a:xfrm>
                <a:prstGeom prst="rect">
                  <a:avLst/>
                </a:prstGeom>
                <a:noFill/>
              </p:spPr>
              <p:txBody>
                <a:bodyPr wrap="none" rtlCol="0">
                  <a:spAutoFit/>
                </a:bodyPr>
                <a:lstStyle/>
                <a:p>
                  <a:r>
                    <a:rPr lang="bn-BD" sz="2400" dirty="0">
                      <a:solidFill>
                        <a:prstClr val="black"/>
                      </a:solidFill>
                      <a:latin typeface="NikoshBAN" pitchFamily="2" charset="0"/>
                      <a:cs typeface="NikoshBAN" pitchFamily="2" charset="0"/>
                    </a:rPr>
                    <a:t>(ঘ) </a:t>
                  </a:r>
                  <a:r>
                    <a:rPr lang="en-US" sz="2400" dirty="0">
                      <a:solidFill>
                        <a:prstClr val="black"/>
                      </a:solidFill>
                      <a:latin typeface="NikoshBAN" pitchFamily="2" charset="0"/>
                      <a:cs typeface="NikoshBAN" pitchFamily="2" charset="0"/>
                    </a:rPr>
                    <a:t>ii , iii</a:t>
                  </a:r>
                </a:p>
              </p:txBody>
            </p:sp>
          </p:grpSp>
        </p:grpSp>
      </p:grpSp>
      <p:sp>
        <p:nvSpPr>
          <p:cNvPr id="74" name="Freeform 73"/>
          <p:cNvSpPr/>
          <p:nvPr/>
        </p:nvSpPr>
        <p:spPr>
          <a:xfrm>
            <a:off x="2895600" y="5943600"/>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up)">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strips(upRight)">
                                      <p:cBhvr>
                                        <p:cTn id="19" dur="5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up)">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grpId="0" nodeType="click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strips(upRight)">
                                      <p:cBhvr>
                                        <p:cTn id="29" dur="500"/>
                                        <p:tgtEl>
                                          <p:spTgt spid="6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wipe(up)">
                                      <p:cBhvr>
                                        <p:cTn id="34" dur="500"/>
                                        <p:tgtEl>
                                          <p:spTgt spid="62"/>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grpId="0" nodeType="click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strips(upRight)">
                                      <p:cBhvr>
                                        <p:cTn id="3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0"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flipH="1">
            <a:off x="0" y="5207000"/>
            <a:ext cx="9144000" cy="2108200"/>
          </a:xfrm>
          <a:custGeom>
            <a:avLst/>
            <a:gdLst>
              <a:gd name="connsiteX0" fmla="*/ 0 w 9144000"/>
              <a:gd name="connsiteY0" fmla="*/ 0 h 990600"/>
              <a:gd name="connsiteX1" fmla="*/ 9144000 w 9144000"/>
              <a:gd name="connsiteY1" fmla="*/ 0 h 990600"/>
              <a:gd name="connsiteX2" fmla="*/ 9144000 w 9144000"/>
              <a:gd name="connsiteY2" fmla="*/ 990600 h 990600"/>
              <a:gd name="connsiteX3" fmla="*/ 0 w 9144000"/>
              <a:gd name="connsiteY3" fmla="*/ 990600 h 990600"/>
              <a:gd name="connsiteX4" fmla="*/ 0 w 9144000"/>
              <a:gd name="connsiteY4" fmla="*/ 0 h 990600"/>
              <a:gd name="connsiteX0" fmla="*/ 0 w 9144000"/>
              <a:gd name="connsiteY0" fmla="*/ 0 h 1981200"/>
              <a:gd name="connsiteX1" fmla="*/ 9144000 w 9144000"/>
              <a:gd name="connsiteY1" fmla="*/ 990600 h 1981200"/>
              <a:gd name="connsiteX2" fmla="*/ 9144000 w 9144000"/>
              <a:gd name="connsiteY2" fmla="*/ 1981200 h 1981200"/>
              <a:gd name="connsiteX3" fmla="*/ 0 w 9144000"/>
              <a:gd name="connsiteY3" fmla="*/ 1981200 h 1981200"/>
              <a:gd name="connsiteX4" fmla="*/ 0 w 9144000"/>
              <a:gd name="connsiteY4" fmla="*/ 0 h 1981200"/>
              <a:gd name="connsiteX0" fmla="*/ 0 w 9144000"/>
              <a:gd name="connsiteY0" fmla="*/ 0 h 2413000"/>
              <a:gd name="connsiteX1" fmla="*/ 9144000 w 9144000"/>
              <a:gd name="connsiteY1" fmla="*/ 990600 h 2413000"/>
              <a:gd name="connsiteX2" fmla="*/ 9144000 w 9144000"/>
              <a:gd name="connsiteY2" fmla="*/ 1981200 h 2413000"/>
              <a:gd name="connsiteX3" fmla="*/ 0 w 9144000"/>
              <a:gd name="connsiteY3" fmla="*/ 1981200 h 2413000"/>
              <a:gd name="connsiteX4" fmla="*/ 0 w 9144000"/>
              <a:gd name="connsiteY4" fmla="*/ 0 h 2413000"/>
              <a:gd name="connsiteX0" fmla="*/ 0 w 9144000"/>
              <a:gd name="connsiteY0" fmla="*/ 0 h 2413000"/>
              <a:gd name="connsiteX1" fmla="*/ 9144000 w 9144000"/>
              <a:gd name="connsiteY1" fmla="*/ 990600 h 2413000"/>
              <a:gd name="connsiteX2" fmla="*/ 9144000 w 9144000"/>
              <a:gd name="connsiteY2" fmla="*/ 1981200 h 2413000"/>
              <a:gd name="connsiteX3" fmla="*/ 0 w 9144000"/>
              <a:gd name="connsiteY3" fmla="*/ 1981200 h 2413000"/>
              <a:gd name="connsiteX4" fmla="*/ 0 w 9144000"/>
              <a:gd name="connsiteY4" fmla="*/ 0 h 2413000"/>
              <a:gd name="connsiteX0" fmla="*/ 0 w 9144000"/>
              <a:gd name="connsiteY0" fmla="*/ 0 h 2413000"/>
              <a:gd name="connsiteX1" fmla="*/ 9144000 w 9144000"/>
              <a:gd name="connsiteY1" fmla="*/ 990600 h 2413000"/>
              <a:gd name="connsiteX2" fmla="*/ 9144000 w 9144000"/>
              <a:gd name="connsiteY2" fmla="*/ 1981200 h 2413000"/>
              <a:gd name="connsiteX3" fmla="*/ 0 w 9144000"/>
              <a:gd name="connsiteY3" fmla="*/ 1981200 h 2413000"/>
              <a:gd name="connsiteX4" fmla="*/ 0 w 9144000"/>
              <a:gd name="connsiteY4" fmla="*/ 0 h 2413000"/>
              <a:gd name="connsiteX0" fmla="*/ 0 w 9144000"/>
              <a:gd name="connsiteY0" fmla="*/ 0 h 2108200"/>
              <a:gd name="connsiteX1" fmla="*/ 9144000 w 9144000"/>
              <a:gd name="connsiteY1" fmla="*/ 685800 h 2108200"/>
              <a:gd name="connsiteX2" fmla="*/ 9144000 w 9144000"/>
              <a:gd name="connsiteY2" fmla="*/ 1676400 h 2108200"/>
              <a:gd name="connsiteX3" fmla="*/ 0 w 9144000"/>
              <a:gd name="connsiteY3" fmla="*/ 1676400 h 2108200"/>
              <a:gd name="connsiteX4" fmla="*/ 0 w 91440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108200">
                <a:moveTo>
                  <a:pt x="0" y="0"/>
                </a:moveTo>
                <a:cubicBezTo>
                  <a:pt x="1885950" y="673100"/>
                  <a:pt x="2914650" y="2108200"/>
                  <a:pt x="9144000" y="685800"/>
                </a:cubicBezTo>
                <a:lnTo>
                  <a:pt x="9144000" y="1676400"/>
                </a:lnTo>
                <a:lnTo>
                  <a:pt x="0" y="1676400"/>
                </a:lnTo>
                <a:lnTo>
                  <a:pt x="0" y="0"/>
                </a:lnTo>
                <a:close/>
              </a:path>
            </a:pathLst>
          </a:cu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0" y="0"/>
            <a:ext cx="9144000" cy="1905000"/>
          </a:xfrm>
          <a:prstGeom prst="rect">
            <a:avLst/>
          </a:prstGeom>
          <a:gradFill flip="none" rotWithShape="1">
            <a:gsLst>
              <a:gs pos="20000">
                <a:schemeClr val="bg2">
                  <a:lumMod val="75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26494" y="676870"/>
            <a:ext cx="2172390"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4400" dirty="0" err="1" smtClean="0">
                <a:solidFill>
                  <a:schemeClr val="bg1"/>
                </a:solidFill>
                <a:latin typeface="NikoshBAN" pitchFamily="2" charset="0"/>
                <a:cs typeface="NikoshBAN" pitchFamily="2" charset="0"/>
              </a:rPr>
              <a:t>বাড়ির</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কাজ</a:t>
            </a:r>
            <a:endParaRPr lang="en-US" sz="4400" dirty="0">
              <a:solidFill>
                <a:schemeClr val="bg1"/>
              </a:solidFill>
              <a:latin typeface="NikoshBAN" pitchFamily="2" charset="0"/>
              <a:cs typeface="NikoshBAN" pitchFamily="2" charset="0"/>
            </a:endParaRPr>
          </a:p>
        </p:txBody>
      </p:sp>
      <p:sp>
        <p:nvSpPr>
          <p:cNvPr id="14" name="TextBox 13"/>
          <p:cNvSpPr txBox="1"/>
          <p:nvPr/>
        </p:nvSpPr>
        <p:spPr>
          <a:xfrm>
            <a:off x="1219200" y="3124200"/>
            <a:ext cx="6019800" cy="1200329"/>
          </a:xfrm>
          <a:prstGeom prst="rect">
            <a:avLst/>
          </a:prstGeom>
          <a:solidFill>
            <a:schemeClr val="bg1">
              <a:lumMod val="75000"/>
            </a:schemeClr>
          </a:solidFill>
          <a:ln w="38100">
            <a:noFill/>
          </a:ln>
        </p:spPr>
        <p:txBody>
          <a:bodyPr wrap="square" rtlCol="0">
            <a:spAutoFit/>
          </a:bodyPr>
          <a:lstStyle/>
          <a:p>
            <a:r>
              <a:rPr lang="en-US" sz="3600" dirty="0" err="1" smtClean="0">
                <a:latin typeface="NikoshBAN" pitchFamily="2" charset="0"/>
                <a:cs typeface="NikoshBAN" pitchFamily="2" charset="0"/>
              </a:rPr>
              <a:t>আমাদের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দৈনন্দিন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জীবনে</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সমন্বিত বর্তনীর </a:t>
            </a:r>
            <a:r>
              <a:rPr lang="en-US" sz="3600" dirty="0" err="1" smtClean="0">
                <a:latin typeface="NikoshBAN" pitchFamily="2" charset="0"/>
                <a:cs typeface="NikoshBAN" pitchFamily="2" charset="0"/>
              </a:rPr>
              <a:t>প্রয়োজনীয়তা</a:t>
            </a:r>
            <a:r>
              <a:rPr lang="en-US" sz="3600" dirty="0" smtClean="0">
                <a:latin typeface="NikoshBAN" pitchFamily="2" charset="0"/>
                <a:cs typeface="NikoshBAN" pitchFamily="2" charset="0"/>
              </a:rPr>
              <a:t> ও </a:t>
            </a:r>
            <a:r>
              <a:rPr lang="en-US" sz="3600" dirty="0" err="1" smtClean="0">
                <a:latin typeface="NikoshBAN" pitchFamily="2" charset="0"/>
                <a:cs typeface="NikoshBAN" pitchFamily="2" charset="0"/>
              </a:rPr>
              <a:t>গুরুত্ব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ব্যাখ্যা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ank Page.jpg"/>
          <p:cNvPicPr>
            <a:picLocks noChangeAspect="1"/>
          </p:cNvPicPr>
          <p:nvPr/>
        </p:nvPicPr>
        <p:blipFill>
          <a:blip r:embed="rId3" cstate="print"/>
          <a:stretch>
            <a:fillRect/>
          </a:stretch>
        </p:blipFill>
        <p:spPr>
          <a:xfrm>
            <a:off x="0" y="0"/>
            <a:ext cx="9144000" cy="6858000"/>
          </a:xfrm>
          <a:prstGeom prst="rect">
            <a:avLst/>
          </a:prstGeom>
        </p:spPr>
      </p:pic>
      <p:sp>
        <p:nvSpPr>
          <p:cNvPr id="4" name="Frame 3"/>
          <p:cNvSpPr/>
          <p:nvPr/>
        </p:nvSpPr>
        <p:spPr>
          <a:xfrm>
            <a:off x="0" y="0"/>
            <a:ext cx="9144000" cy="6858000"/>
          </a:xfrm>
          <a:prstGeom prst="frame">
            <a:avLst/>
          </a:prstGeom>
          <a:gradFill>
            <a:gsLst>
              <a:gs pos="55000">
                <a:srgbClr val="9CB86E">
                  <a:alpha val="58000"/>
                </a:srgbClr>
              </a:gs>
              <a:gs pos="100000">
                <a:srgbClr val="156B13"/>
              </a:gs>
            </a:gsLst>
            <a:lin ang="4200000" scaled="0"/>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381000"/>
            <a:ext cx="2362200" cy="13365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172328" y="3089196"/>
            <a:ext cx="8763000" cy="1077218"/>
          </a:xfrm>
          <a:prstGeom prst="rect">
            <a:avLst/>
          </a:prstGeom>
          <a:solidFill>
            <a:srgbClr val="FFFF66"/>
          </a:solidFill>
        </p:spPr>
        <p:txBody>
          <a:bodyPr wrap="square" rtlCol="0">
            <a:spAutoFit/>
          </a:bodyPr>
          <a:lstStyle/>
          <a:p>
            <a:pPr algn="ctr"/>
            <a:r>
              <a:rPr lang="bn-IN" sz="3200" dirty="0" smtClean="0">
                <a:solidFill>
                  <a:srgbClr val="005426"/>
                </a:solidFill>
                <a:latin typeface="Nikosh" pitchFamily="2" charset="0"/>
                <a:cs typeface="Nikosh" pitchFamily="2" charset="0"/>
              </a:rPr>
              <a:t>এবং কন্টেন্ট সম্পাদক হিসেবে যাঁর নির্দেশনা, পরামর্শ ও তত্ত্বাবধানে এই মডেল কন্টেন্ট সমৃদ্ধ হয়েছে </a:t>
            </a:r>
            <a:r>
              <a:rPr lang="bn-BD" sz="3200" dirty="0" smtClean="0">
                <a:solidFill>
                  <a:srgbClr val="005426"/>
                </a:solidFill>
                <a:latin typeface="Nikosh" pitchFamily="2" charset="0"/>
                <a:cs typeface="Nikosh" pitchFamily="2" charset="0"/>
              </a:rPr>
              <a:t>তিনি</a:t>
            </a:r>
            <a:r>
              <a:rPr lang="bn-IN" sz="3200" dirty="0" smtClean="0">
                <a:solidFill>
                  <a:srgbClr val="005426"/>
                </a:solidFill>
                <a:latin typeface="Nikosh" pitchFamily="2" charset="0"/>
                <a:cs typeface="Nikosh" pitchFamily="2" charset="0"/>
              </a:rPr>
              <a:t> হলেন-  </a:t>
            </a:r>
            <a:endParaRPr lang="en-US" sz="3200" dirty="0">
              <a:solidFill>
                <a:srgbClr val="005426"/>
              </a:solidFill>
              <a:latin typeface="Nikosh" pitchFamily="2" charset="0"/>
              <a:cs typeface="Nikosh" pitchFamily="2" charset="0"/>
            </a:endParaRPr>
          </a:p>
        </p:txBody>
      </p:sp>
      <p:sp>
        <p:nvSpPr>
          <p:cNvPr id="4" name="TextBox 3"/>
          <p:cNvSpPr txBox="1"/>
          <p:nvPr/>
        </p:nvSpPr>
        <p:spPr>
          <a:xfrm>
            <a:off x="172328" y="4642078"/>
            <a:ext cx="8763000" cy="584775"/>
          </a:xfrm>
          <a:prstGeom prst="rect">
            <a:avLst/>
          </a:prstGeom>
          <a:solidFill>
            <a:srgbClr val="66CCFF"/>
          </a:solidFill>
        </p:spPr>
        <p:txBody>
          <a:bodyPr wrap="square" rtlCol="0">
            <a:spAutoFit/>
          </a:bodyPr>
          <a:lstStyle/>
          <a:p>
            <a:r>
              <a:rPr lang="bn-IN" sz="3200" dirty="0" smtClean="0">
                <a:solidFill>
                  <a:prstClr val="black"/>
                </a:solidFill>
                <a:latin typeface="Nikosh" pitchFamily="2" charset="0"/>
                <a:cs typeface="Nikosh" pitchFamily="2" charset="0"/>
              </a:rPr>
              <a:t>জনাব সামসুদ্দিন আহমেদ</a:t>
            </a:r>
            <a:r>
              <a:rPr lang="en-US" sz="3200" dirty="0" smtClean="0">
                <a:solidFill>
                  <a:prstClr val="black"/>
                </a:solidFill>
                <a:latin typeface="Nikosh" pitchFamily="2" charset="0"/>
                <a:cs typeface="Nikosh" pitchFamily="2" charset="0"/>
              </a:rPr>
              <a:t> </a:t>
            </a:r>
            <a:r>
              <a:rPr lang="bn-BD" sz="3200" dirty="0" smtClean="0">
                <a:solidFill>
                  <a:prstClr val="black"/>
                </a:solidFill>
                <a:latin typeface="Nikosh" pitchFamily="2" charset="0"/>
                <a:cs typeface="Nikosh" pitchFamily="2" charset="0"/>
              </a:rPr>
              <a:t>তালুকদার</a:t>
            </a:r>
            <a:r>
              <a:rPr lang="bn-IN" sz="3200" dirty="0" smtClean="0">
                <a:solidFill>
                  <a:prstClr val="black"/>
                </a:solidFill>
                <a:latin typeface="Nikosh" pitchFamily="2" charset="0"/>
                <a:cs typeface="Nikosh" pitchFamily="2" charset="0"/>
              </a:rPr>
              <a:t>, </a:t>
            </a:r>
            <a:r>
              <a:rPr lang="bn-BD" sz="3200" dirty="0" smtClean="0">
                <a:solidFill>
                  <a:prstClr val="black"/>
                </a:solidFill>
                <a:latin typeface="Nikosh" pitchFamily="2" charset="0"/>
                <a:cs typeface="Nikosh" pitchFamily="2" charset="0"/>
              </a:rPr>
              <a:t>শিক্ষক প্রশিক্ষক</a:t>
            </a:r>
            <a:r>
              <a:rPr lang="bn-IN" sz="3200" dirty="0" smtClean="0">
                <a:solidFill>
                  <a:prstClr val="black"/>
                </a:solidFill>
                <a:latin typeface="Nikosh" pitchFamily="2" charset="0"/>
                <a:cs typeface="Nikosh" pitchFamily="2" charset="0"/>
              </a:rPr>
              <a:t>, </a:t>
            </a:r>
            <a:r>
              <a:rPr lang="bn-IN" sz="3200" dirty="0">
                <a:solidFill>
                  <a:prstClr val="black"/>
                </a:solidFill>
                <a:latin typeface="Nikosh" pitchFamily="2" charset="0"/>
                <a:cs typeface="Nikosh" pitchFamily="2" charset="0"/>
              </a:rPr>
              <a:t>টিটিসি, </a:t>
            </a:r>
            <a:r>
              <a:rPr lang="bn-IN" sz="3200" dirty="0" smtClean="0">
                <a:solidFill>
                  <a:prstClr val="black"/>
                </a:solidFill>
                <a:latin typeface="Nikosh" pitchFamily="2" charset="0"/>
                <a:cs typeface="Nikosh" pitchFamily="2" charset="0"/>
              </a:rPr>
              <a:t>কুমিল্লা</a:t>
            </a:r>
            <a:endParaRPr lang="bn-IN" sz="3200" dirty="0">
              <a:solidFill>
                <a:prstClr val="black"/>
              </a:solidFill>
              <a:latin typeface="Nikosh" pitchFamily="2" charset="0"/>
              <a:cs typeface="Nikosh" pitchFamily="2" charset="0"/>
            </a:endParaRPr>
          </a:p>
        </p:txBody>
      </p:sp>
      <p:sp>
        <p:nvSpPr>
          <p:cNvPr id="5" name="TextBox 4"/>
          <p:cNvSpPr txBox="1"/>
          <p:nvPr/>
        </p:nvSpPr>
        <p:spPr>
          <a:xfrm>
            <a:off x="172328" y="1793796"/>
            <a:ext cx="8763000" cy="1200329"/>
          </a:xfrm>
          <a:prstGeom prst="rect">
            <a:avLst/>
          </a:prstGeom>
          <a:solidFill>
            <a:srgbClr val="CCFF99"/>
          </a:solidFill>
        </p:spPr>
        <p:txBody>
          <a:bodyPr wrap="square" rtlCol="0">
            <a:spAutoFit/>
          </a:bodyPr>
          <a:lstStyle/>
          <a:p>
            <a:pPr algn="ctr"/>
            <a:r>
              <a:rPr lang="bn-IN" sz="3600" dirty="0" smtClean="0">
                <a:solidFill>
                  <a:srgbClr val="003399"/>
                </a:solidFill>
                <a:latin typeface="Nikosh" pitchFamily="2" charset="0"/>
                <a:cs typeface="Nikosh" pitchFamily="2" charset="0"/>
              </a:rPr>
              <a:t>শিক্ষা মন্ত্রণালয়, মাউশি, এনসিটিবি ও এটুআই-এর সংশ্লিষ্ট কর্মকর্তাবৃন্দ </a:t>
            </a:r>
            <a:endParaRPr lang="en-US" sz="3600" dirty="0">
              <a:solidFill>
                <a:srgbClr val="003399"/>
              </a:solidFill>
              <a:latin typeface="Nikosh" pitchFamily="2" charset="0"/>
              <a:cs typeface="Nikosh" pitchFamily="2" charset="0"/>
            </a:endParaRPr>
          </a:p>
        </p:txBody>
      </p:sp>
      <p:sp>
        <p:nvSpPr>
          <p:cNvPr id="6" name="Frame 5"/>
          <p:cNvSpPr/>
          <p:nvPr/>
        </p:nvSpPr>
        <p:spPr>
          <a:xfrm>
            <a:off x="0" y="14068"/>
            <a:ext cx="9144000" cy="6858000"/>
          </a:xfrm>
          <a:prstGeom prst="frame">
            <a:avLst>
              <a:gd name="adj1" fmla="val 138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 xmlns:p14="http://schemas.microsoft.com/office/powerpoint/2010/main" val="1241979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itled-1 copy.png"/>
          <p:cNvPicPr>
            <a:picLocks noChangeAspect="1"/>
          </p:cNvPicPr>
          <p:nvPr/>
        </p:nvPicPr>
        <p:blipFill>
          <a:blip r:embed="rId2" cstate="print"/>
          <a:stretch>
            <a:fillRect/>
          </a:stretch>
        </p:blipFill>
        <p:spPr>
          <a:xfrm>
            <a:off x="-22556" y="152400"/>
            <a:ext cx="9135028" cy="6230978"/>
          </a:xfrm>
          <a:prstGeom prst="rect">
            <a:avLst/>
          </a:prstGeom>
        </p:spPr>
      </p:pic>
      <p:sp>
        <p:nvSpPr>
          <p:cNvPr id="5" name="TextBox 4"/>
          <p:cNvSpPr txBox="1"/>
          <p:nvPr/>
        </p:nvSpPr>
        <p:spPr>
          <a:xfrm rot="249277">
            <a:off x="1128652" y="2105357"/>
            <a:ext cx="3305712" cy="1815882"/>
          </a:xfrm>
          <a:prstGeom prst="rect">
            <a:avLst/>
          </a:prstGeom>
          <a:noFill/>
        </p:spPr>
        <p:txBody>
          <a:bodyPr wrap="none" rtlCol="0">
            <a:prstTxWarp prst="textWave2">
              <a:avLst/>
            </a:prstTxWarp>
            <a:spAutoFit/>
          </a:bodyPr>
          <a:lstStyle/>
          <a:p>
            <a:pPr algn="ctr"/>
            <a:r>
              <a:rPr lang="en-US" sz="2800" dirty="0" err="1" smtClean="0">
                <a:solidFill>
                  <a:prstClr val="black"/>
                </a:solidFill>
                <a:latin typeface="NikoshBAN" pitchFamily="2" charset="0"/>
                <a:cs typeface="NikoshBAN" pitchFamily="2" charset="0"/>
              </a:rPr>
              <a:t>এ,কে,এম,আই,খায়রুল</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আলম</a:t>
            </a:r>
            <a:endParaRPr lang="en-US" sz="2800" dirty="0" smtClean="0">
              <a:solidFill>
                <a:prstClr val="black"/>
              </a:solidFill>
              <a:latin typeface="NikoshBAN" pitchFamily="2" charset="0"/>
              <a:cs typeface="NikoshBAN" pitchFamily="2" charset="0"/>
            </a:endParaRPr>
          </a:p>
          <a:p>
            <a:pPr algn="ctr"/>
            <a:r>
              <a:rPr lang="bn-BD"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সিনিয়র</a:t>
            </a:r>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সহকারি</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শিক্ষক</a:t>
            </a:r>
            <a:endParaRPr lang="en-US" sz="2800" dirty="0" smtClean="0">
              <a:solidFill>
                <a:prstClr val="black"/>
              </a:solidFill>
              <a:latin typeface="NikoshBAN" pitchFamily="2" charset="0"/>
              <a:cs typeface="NikoshBAN" pitchFamily="2" charset="0"/>
            </a:endParaRPr>
          </a:p>
          <a:p>
            <a:pPr algn="ctr"/>
            <a:r>
              <a:rPr lang="en-US" sz="2800" spc="-150" dirty="0" err="1" smtClean="0">
                <a:solidFill>
                  <a:prstClr val="black"/>
                </a:solidFill>
                <a:latin typeface="NikoshBAN" pitchFamily="2" charset="0"/>
                <a:cs typeface="NikoshBAN" pitchFamily="2" charset="0"/>
              </a:rPr>
              <a:t>নিউ</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মডেল</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বহমুখী</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উচ্চ</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বিদ্যালয়</a:t>
            </a:r>
            <a:endParaRPr lang="en-US" sz="2800" spc="-150" dirty="0" smtClean="0">
              <a:solidFill>
                <a:prstClr val="black"/>
              </a:solidFill>
              <a:latin typeface="NikoshBAN" pitchFamily="2" charset="0"/>
              <a:cs typeface="NikoshBAN" pitchFamily="2" charset="0"/>
            </a:endParaRPr>
          </a:p>
          <a:p>
            <a:pPr algn="ctr"/>
            <a:r>
              <a:rPr lang="en-US" sz="2800" dirty="0" err="1" smtClean="0">
                <a:solidFill>
                  <a:prstClr val="black"/>
                </a:solidFill>
                <a:latin typeface="NikoshBAN" pitchFamily="2" charset="0"/>
                <a:cs typeface="NikoshBAN" pitchFamily="2" charset="0"/>
              </a:rPr>
              <a:t>শুক্রাবাদ</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ঢাকা</a:t>
            </a:r>
            <a:r>
              <a:rPr lang="en-US" sz="2800" dirty="0" smtClean="0">
                <a:solidFill>
                  <a:prstClr val="black"/>
                </a:solidFill>
                <a:latin typeface="NikoshBAN" pitchFamily="2" charset="0"/>
                <a:cs typeface="NikoshBAN" pitchFamily="2" charset="0"/>
              </a:rPr>
              <a:t> – ১২০৭</a:t>
            </a:r>
            <a:endParaRPr lang="en-US" sz="2800" dirty="0">
              <a:solidFill>
                <a:prstClr val="black"/>
              </a:solidFill>
            </a:endParaRPr>
          </a:p>
        </p:txBody>
      </p:sp>
      <p:sp>
        <p:nvSpPr>
          <p:cNvPr id="8" name="TextBox 7"/>
          <p:cNvSpPr txBox="1"/>
          <p:nvPr/>
        </p:nvSpPr>
        <p:spPr>
          <a:xfrm rot="21438531">
            <a:off x="4999327" y="2666175"/>
            <a:ext cx="3453327" cy="2054487"/>
          </a:xfrm>
          <a:prstGeom prst="rect">
            <a:avLst/>
          </a:prstGeom>
          <a:noFill/>
        </p:spPr>
        <p:txBody>
          <a:bodyPr wrap="square" rtlCol="0">
            <a:prstTxWarp prst="textWave1">
              <a:avLst/>
            </a:prstTxWarp>
            <a:spAutoFit/>
          </a:bodyPr>
          <a:lstStyle/>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পদার্থ</a:t>
            </a:r>
            <a:r>
              <a:rPr lang="en-US" sz="2800" dirty="0" err="1" smtClean="0">
                <a:solidFill>
                  <a:prstClr val="black"/>
                </a:solidFill>
                <a:latin typeface="NikoshBAN" pitchFamily="2" charset="0"/>
                <a:cs typeface="NikoshBAN" pitchFamily="2" charset="0"/>
              </a:rPr>
              <a:t>বিজ্ঞান</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দশম</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শ্রেণি</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ত্রয়োদশ </a:t>
            </a:r>
            <a:r>
              <a:rPr lang="en-US" sz="2800" dirty="0" err="1" smtClean="0">
                <a:solidFill>
                  <a:prstClr val="black"/>
                </a:solidFill>
                <a:latin typeface="NikoshBAN" pitchFamily="2" charset="0"/>
                <a:cs typeface="NikoshBAN" pitchFamily="2" charset="0"/>
              </a:rPr>
              <a:t>অধ্যায়</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আধুনিক পদার্থ বিজ্ঞান </a:t>
            </a:r>
          </a:p>
          <a:p>
            <a:r>
              <a:rPr lang="bn-BD" sz="2800" dirty="0" smtClean="0">
                <a:solidFill>
                  <a:prstClr val="black"/>
                </a:solidFill>
                <a:latin typeface="NikoshBAN" pitchFamily="2" charset="0"/>
                <a:cs typeface="NikoshBAN" pitchFamily="2" charset="0"/>
              </a:rPr>
              <a:t>    ও ইলেকট্রনিক্স</a:t>
            </a:r>
            <a:endParaRPr lang="en-US" sz="2800" dirty="0" smtClean="0">
              <a:solidFill>
                <a:prstClr val="black"/>
              </a:solidFill>
              <a:latin typeface="NikoshBAN" pitchFamily="2" charset="0"/>
              <a:cs typeface="NikoshBAN" pitchFamily="2" charset="0"/>
            </a:endParaRPr>
          </a:p>
        </p:txBody>
      </p:sp>
      <p:grpSp>
        <p:nvGrpSpPr>
          <p:cNvPr id="2" name="Group 12"/>
          <p:cNvGrpSpPr/>
          <p:nvPr/>
        </p:nvGrpSpPr>
        <p:grpSpPr>
          <a:xfrm rot="21277834">
            <a:off x="6858000" y="1307927"/>
            <a:ext cx="1428750" cy="1447800"/>
            <a:chOff x="6705600" y="1219200"/>
            <a:chExt cx="1428750" cy="1447800"/>
          </a:xfrm>
        </p:grpSpPr>
        <p:pic>
          <p:nvPicPr>
            <p:cNvPr id="11" name="Picture 10" descr="figure1.gif"/>
            <p:cNvPicPr>
              <a:picLocks noChangeAspect="1"/>
            </p:cNvPicPr>
            <p:nvPr/>
          </p:nvPicPr>
          <p:blipFill>
            <a:blip r:embed="rId3" cstate="print"/>
            <a:stretch>
              <a:fillRect/>
            </a:stretch>
          </p:blipFill>
          <p:spPr>
            <a:xfrm>
              <a:off x="6705600" y="1219200"/>
              <a:ext cx="1428750" cy="1447800"/>
            </a:xfrm>
            <a:prstGeom prst="rect">
              <a:avLst/>
            </a:prstGeom>
          </p:spPr>
        </p:pic>
        <p:pic>
          <p:nvPicPr>
            <p:cNvPr id="12" name="Picture 11" descr="Qubit copy.png"/>
            <p:cNvPicPr>
              <a:picLocks noChangeAspect="1"/>
            </p:cNvPicPr>
            <p:nvPr/>
          </p:nvPicPr>
          <p:blipFill>
            <a:blip r:embed="rId4" cstate="print"/>
            <a:stretch>
              <a:fillRect/>
            </a:stretch>
          </p:blipFill>
          <p:spPr>
            <a:xfrm>
              <a:off x="7178566" y="1752600"/>
              <a:ext cx="507304" cy="380478"/>
            </a:xfrm>
            <a:prstGeom prst="rect">
              <a:avLst/>
            </a:prstGeom>
            <a:effectLst>
              <a:outerShdw blurRad="50800" dist="38100" dir="2700000" algn="tl" rotWithShape="0">
                <a:prstClr val="black">
                  <a:alpha val="40000"/>
                </a:prstClr>
              </a:outerShdw>
            </a:effectLst>
          </p:spPr>
        </p:pic>
      </p:grpSp>
      <p:pic>
        <p:nvPicPr>
          <p:cNvPr id="14" name="Picture 13" descr="Khairul_9.jpg"/>
          <p:cNvPicPr>
            <a:picLocks noChangeAspect="1"/>
          </p:cNvPicPr>
          <p:nvPr/>
        </p:nvPicPr>
        <p:blipFill>
          <a:blip r:embed="rId5" cstate="print"/>
          <a:stretch>
            <a:fillRect/>
          </a:stretch>
        </p:blipFill>
        <p:spPr>
          <a:xfrm>
            <a:off x="1828800" y="1143000"/>
            <a:ext cx="1240221" cy="1311533"/>
          </a:xfrm>
          <a:prstGeom prst="rect">
            <a:avLst/>
          </a:prstGeom>
          <a:effectLst>
            <a:softEdge rad="63500"/>
          </a:effectLst>
          <a:scene3d>
            <a:camera prst="isometricOffAxis1Right"/>
            <a:lightRig rig="threePt" dir="t"/>
          </a:scene3d>
        </p:spPr>
      </p:pic>
      <p:sp>
        <p:nvSpPr>
          <p:cNvPr id="10" name="Frame 9"/>
          <p:cNvSpPr/>
          <p:nvPr/>
        </p:nvSpPr>
        <p:spPr>
          <a:xfrm>
            <a:off x="0" y="11373"/>
            <a:ext cx="9144000" cy="6858000"/>
          </a:xfrm>
          <a:prstGeom prst="frame">
            <a:avLst>
              <a:gd name="adj1" fmla="val 3728"/>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chemeClr val="accent5">
                <a:lumMod val="40000"/>
                <a:lumOff val="60000"/>
              </a:schemeClr>
            </a:gs>
            <a:gs pos="0">
              <a:schemeClr val="bg1"/>
            </a:gs>
          </a:gsLst>
          <a:lin ang="16200000" scaled="0"/>
        </a:gradFill>
        <a:effectLst/>
      </p:bgPr>
    </p:bg>
    <p:spTree>
      <p:nvGrpSpPr>
        <p:cNvPr id="1" name=""/>
        <p:cNvGrpSpPr/>
        <p:nvPr/>
      </p:nvGrpSpPr>
      <p:grpSpPr>
        <a:xfrm>
          <a:off x="0" y="0"/>
          <a:ext cx="0" cy="0"/>
          <a:chOff x="0" y="0"/>
          <a:chExt cx="0" cy="0"/>
        </a:xfrm>
      </p:grpSpPr>
      <p:sp>
        <p:nvSpPr>
          <p:cNvPr id="46" name="Rectangle 45"/>
          <p:cNvSpPr/>
          <p:nvPr/>
        </p:nvSpPr>
        <p:spPr>
          <a:xfrm>
            <a:off x="2434947" y="4112783"/>
            <a:ext cx="4141458" cy="1865025"/>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l="100000" t="100000"/>
            </a:path>
            <a:tileRect r="-100000" b="-100000"/>
          </a:gra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a:stCxn id="50" idx="3"/>
            <a:endCxn id="50" idx="3"/>
          </p:cNvCxnSpPr>
          <p:nvPr/>
        </p:nvCxnSpPr>
        <p:spPr>
          <a:xfrm>
            <a:off x="4275856" y="4606241"/>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44" name="Freeform 43"/>
          <p:cNvSpPr/>
          <p:nvPr/>
        </p:nvSpPr>
        <p:spPr>
          <a:xfrm flipV="1">
            <a:off x="6566585" y="4095750"/>
            <a:ext cx="756352" cy="2339476"/>
          </a:xfrm>
          <a:custGeom>
            <a:avLst/>
            <a:gdLst>
              <a:gd name="connsiteX0" fmla="*/ 522514 w 534389"/>
              <a:gd name="connsiteY0" fmla="*/ 0 h 1531917"/>
              <a:gd name="connsiteX1" fmla="*/ 0 w 534389"/>
              <a:gd name="connsiteY1" fmla="*/ 368135 h 1531917"/>
              <a:gd name="connsiteX2" fmla="*/ 0 w 534389"/>
              <a:gd name="connsiteY2" fmla="*/ 1531917 h 1531917"/>
              <a:gd name="connsiteX3" fmla="*/ 534389 w 534389"/>
              <a:gd name="connsiteY3" fmla="*/ 1151907 h 1531917"/>
              <a:gd name="connsiteX4" fmla="*/ 522514 w 534389"/>
              <a:gd name="connsiteY4" fmla="*/ 0 h 1531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389" h="1531917">
                <a:moveTo>
                  <a:pt x="522514" y="0"/>
                </a:moveTo>
                <a:lnTo>
                  <a:pt x="0" y="368135"/>
                </a:lnTo>
                <a:lnTo>
                  <a:pt x="0" y="1531917"/>
                </a:lnTo>
                <a:lnTo>
                  <a:pt x="534389" y="1151907"/>
                </a:lnTo>
                <a:lnTo>
                  <a:pt x="522514" y="0"/>
                </a:lnTo>
                <a:close/>
              </a:path>
            </a:pathLst>
          </a:cu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1685470" y="4091240"/>
            <a:ext cx="756352" cy="2442910"/>
          </a:xfrm>
          <a:custGeom>
            <a:avLst/>
            <a:gdLst>
              <a:gd name="connsiteX0" fmla="*/ 522514 w 534389"/>
              <a:gd name="connsiteY0" fmla="*/ 0 h 1531917"/>
              <a:gd name="connsiteX1" fmla="*/ 0 w 534389"/>
              <a:gd name="connsiteY1" fmla="*/ 368135 h 1531917"/>
              <a:gd name="connsiteX2" fmla="*/ 0 w 534389"/>
              <a:gd name="connsiteY2" fmla="*/ 1531917 h 1531917"/>
              <a:gd name="connsiteX3" fmla="*/ 534389 w 534389"/>
              <a:gd name="connsiteY3" fmla="*/ 1151907 h 1531917"/>
              <a:gd name="connsiteX4" fmla="*/ 522514 w 534389"/>
              <a:gd name="connsiteY4" fmla="*/ 0 h 1531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389" h="1531917">
                <a:moveTo>
                  <a:pt x="522514" y="0"/>
                </a:moveTo>
                <a:lnTo>
                  <a:pt x="0" y="368135"/>
                </a:lnTo>
                <a:lnTo>
                  <a:pt x="0" y="1531917"/>
                </a:lnTo>
                <a:lnTo>
                  <a:pt x="534389" y="1151907"/>
                </a:lnTo>
                <a:lnTo>
                  <a:pt x="522514" y="0"/>
                </a:lnTo>
                <a:close/>
              </a:path>
            </a:pathLst>
          </a:cu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descr="television.jpeg.png.gif"/>
          <p:cNvPicPr>
            <a:picLocks noChangeAspect="1"/>
          </p:cNvPicPr>
          <p:nvPr/>
        </p:nvPicPr>
        <p:blipFill>
          <a:blip r:embed="rId2" cstate="print"/>
          <a:stretch>
            <a:fillRect/>
          </a:stretch>
        </p:blipFill>
        <p:spPr>
          <a:xfrm>
            <a:off x="2785994" y="4419600"/>
            <a:ext cx="2852806" cy="2098344"/>
          </a:xfrm>
          <a:prstGeom prst="rect">
            <a:avLst/>
          </a:prstGeom>
        </p:spPr>
      </p:pic>
      <p:pic>
        <p:nvPicPr>
          <p:cNvPr id="75" name="Picture 74" descr="Sansung Mobile.png.gif"/>
          <p:cNvPicPr>
            <a:picLocks noChangeAspect="1"/>
          </p:cNvPicPr>
          <p:nvPr/>
        </p:nvPicPr>
        <p:blipFill>
          <a:blip r:embed="rId3" cstate="print"/>
          <a:stretch>
            <a:fillRect/>
          </a:stretch>
        </p:blipFill>
        <p:spPr>
          <a:xfrm>
            <a:off x="2905362" y="4438650"/>
            <a:ext cx="752238" cy="1428750"/>
          </a:xfrm>
          <a:prstGeom prst="rect">
            <a:avLst/>
          </a:prstGeom>
        </p:spPr>
      </p:pic>
      <p:pic>
        <p:nvPicPr>
          <p:cNvPr id="76" name="Picture 75" descr="calcutator.png.gif"/>
          <p:cNvPicPr>
            <a:picLocks noChangeAspect="1"/>
          </p:cNvPicPr>
          <p:nvPr/>
        </p:nvPicPr>
        <p:blipFill>
          <a:blip r:embed="rId4" cstate="print"/>
          <a:stretch>
            <a:fillRect/>
          </a:stretch>
        </p:blipFill>
        <p:spPr>
          <a:xfrm>
            <a:off x="5715000" y="4785224"/>
            <a:ext cx="771702" cy="1463176"/>
          </a:xfrm>
          <a:prstGeom prst="rect">
            <a:avLst/>
          </a:prstGeom>
        </p:spPr>
      </p:pic>
      <p:pic>
        <p:nvPicPr>
          <p:cNvPr id="80" name="Picture 79" descr="Musical Set.gif"/>
          <p:cNvPicPr>
            <a:picLocks noChangeAspect="1"/>
          </p:cNvPicPr>
          <p:nvPr/>
        </p:nvPicPr>
        <p:blipFill>
          <a:blip r:embed="rId5" cstate="print"/>
          <a:stretch>
            <a:fillRect/>
          </a:stretch>
        </p:blipFill>
        <p:spPr>
          <a:xfrm>
            <a:off x="4343400" y="4475158"/>
            <a:ext cx="2371726" cy="1011242"/>
          </a:xfrm>
          <a:prstGeom prst="rect">
            <a:avLst/>
          </a:prstGeom>
        </p:spPr>
      </p:pic>
      <p:pic>
        <p:nvPicPr>
          <p:cNvPr id="79" name="Picture 78" descr="new-sony-cybershot.png.gif"/>
          <p:cNvPicPr>
            <a:picLocks noChangeAspect="1"/>
          </p:cNvPicPr>
          <p:nvPr/>
        </p:nvPicPr>
        <p:blipFill>
          <a:blip r:embed="rId6" cstate="print"/>
          <a:stretch>
            <a:fillRect/>
          </a:stretch>
        </p:blipFill>
        <p:spPr>
          <a:xfrm>
            <a:off x="2208950" y="4476914"/>
            <a:ext cx="1220050" cy="933286"/>
          </a:xfrm>
          <a:prstGeom prst="rect">
            <a:avLst/>
          </a:prstGeom>
        </p:spPr>
      </p:pic>
      <p:sp>
        <p:nvSpPr>
          <p:cNvPr id="41" name="Rectangle 40"/>
          <p:cNvSpPr/>
          <p:nvPr/>
        </p:nvSpPr>
        <p:spPr>
          <a:xfrm>
            <a:off x="1696802" y="4644223"/>
            <a:ext cx="5608225" cy="1865025"/>
          </a:xfrm>
          <a:prstGeom prst="rect">
            <a:avLst/>
          </a:prstGeom>
          <a:solidFill>
            <a:schemeClr val="bg2">
              <a:lumMod val="75000"/>
            </a:schemeClr>
          </a:solid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1673147" y="4052248"/>
            <a:ext cx="2594053" cy="563401"/>
          </a:xfrm>
          <a:custGeom>
            <a:avLst/>
            <a:gdLst>
              <a:gd name="connsiteX0" fmla="*/ 422694 w 1621766"/>
              <a:gd name="connsiteY0" fmla="*/ 0 h 483079"/>
              <a:gd name="connsiteX1" fmla="*/ 1587260 w 1621766"/>
              <a:gd name="connsiteY1" fmla="*/ 8626 h 483079"/>
              <a:gd name="connsiteX2" fmla="*/ 1621766 w 1621766"/>
              <a:gd name="connsiteY2" fmla="*/ 483079 h 483079"/>
              <a:gd name="connsiteX3" fmla="*/ 0 w 1621766"/>
              <a:gd name="connsiteY3" fmla="*/ 465826 h 483079"/>
              <a:gd name="connsiteX4" fmla="*/ 422694 w 1621766"/>
              <a:gd name="connsiteY4" fmla="*/ 0 h 483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766" h="483079">
                <a:moveTo>
                  <a:pt x="422694" y="0"/>
                </a:moveTo>
                <a:lnTo>
                  <a:pt x="1587260" y="8626"/>
                </a:lnTo>
                <a:lnTo>
                  <a:pt x="1621766" y="483079"/>
                </a:lnTo>
                <a:lnTo>
                  <a:pt x="0" y="465826"/>
                </a:lnTo>
                <a:lnTo>
                  <a:pt x="422694" y="0"/>
                </a:lnTo>
                <a:close/>
              </a:path>
            </a:pathLst>
          </a:cu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199877" y="4052248"/>
            <a:ext cx="3058173" cy="553993"/>
          </a:xfrm>
          <a:custGeom>
            <a:avLst/>
            <a:gdLst>
              <a:gd name="connsiteX0" fmla="*/ 1472540 w 1911927"/>
              <a:gd name="connsiteY0" fmla="*/ 0 h 475013"/>
              <a:gd name="connsiteX1" fmla="*/ 1472540 w 1911927"/>
              <a:gd name="connsiteY1" fmla="*/ 0 h 475013"/>
              <a:gd name="connsiteX2" fmla="*/ 1911927 w 1911927"/>
              <a:gd name="connsiteY2" fmla="*/ 475013 h 475013"/>
              <a:gd name="connsiteX3" fmla="*/ 47501 w 1911927"/>
              <a:gd name="connsiteY3" fmla="*/ 475013 h 475013"/>
              <a:gd name="connsiteX4" fmla="*/ 0 w 1911927"/>
              <a:gd name="connsiteY4" fmla="*/ 0 h 475013"/>
              <a:gd name="connsiteX5" fmla="*/ 1472540 w 1911927"/>
              <a:gd name="connsiteY5" fmla="*/ 0 h 47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1927" h="475013">
                <a:moveTo>
                  <a:pt x="1472540" y="0"/>
                </a:moveTo>
                <a:lnTo>
                  <a:pt x="1472540" y="0"/>
                </a:lnTo>
                <a:lnTo>
                  <a:pt x="1911927" y="475013"/>
                </a:lnTo>
                <a:lnTo>
                  <a:pt x="47501" y="475013"/>
                </a:lnTo>
                <a:lnTo>
                  <a:pt x="0" y="0"/>
                </a:lnTo>
                <a:lnTo>
                  <a:pt x="1472540" y="0"/>
                </a:lnTo>
                <a:close/>
              </a:path>
            </a:pathLst>
          </a:cu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92166" y="4672409"/>
            <a:ext cx="5608225" cy="1865025"/>
          </a:xfrm>
          <a:prstGeom prst="rect">
            <a:avLst/>
          </a:prstGeom>
          <a:blipFill>
            <a:blip r:embed="rId7"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676400" y="4025464"/>
            <a:ext cx="5584903" cy="640080"/>
            <a:chOff x="1825547" y="1447800"/>
            <a:chExt cx="5584903" cy="563401"/>
          </a:xfrm>
          <a:blipFill>
            <a:blip r:embed="rId7"/>
            <a:stretch>
              <a:fillRect/>
            </a:stretch>
          </a:blipFill>
        </p:grpSpPr>
        <p:sp>
          <p:nvSpPr>
            <p:cNvPr id="15" name="Freeform 14"/>
            <p:cNvSpPr/>
            <p:nvPr/>
          </p:nvSpPr>
          <p:spPr>
            <a:xfrm>
              <a:off x="1825547" y="1447800"/>
              <a:ext cx="2594053" cy="563401"/>
            </a:xfrm>
            <a:custGeom>
              <a:avLst/>
              <a:gdLst>
                <a:gd name="connsiteX0" fmla="*/ 422694 w 1621766"/>
                <a:gd name="connsiteY0" fmla="*/ 0 h 483079"/>
                <a:gd name="connsiteX1" fmla="*/ 1587260 w 1621766"/>
                <a:gd name="connsiteY1" fmla="*/ 8626 h 483079"/>
                <a:gd name="connsiteX2" fmla="*/ 1621766 w 1621766"/>
                <a:gd name="connsiteY2" fmla="*/ 483079 h 483079"/>
                <a:gd name="connsiteX3" fmla="*/ 0 w 1621766"/>
                <a:gd name="connsiteY3" fmla="*/ 465826 h 483079"/>
                <a:gd name="connsiteX4" fmla="*/ 422694 w 1621766"/>
                <a:gd name="connsiteY4" fmla="*/ 0 h 483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766" h="483079">
                  <a:moveTo>
                    <a:pt x="422694" y="0"/>
                  </a:moveTo>
                  <a:lnTo>
                    <a:pt x="1587260" y="8626"/>
                  </a:lnTo>
                  <a:lnTo>
                    <a:pt x="1621766" y="483079"/>
                  </a:lnTo>
                  <a:lnTo>
                    <a:pt x="0" y="465826"/>
                  </a:lnTo>
                  <a:lnTo>
                    <a:pt x="4226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352277" y="1447800"/>
              <a:ext cx="3058173" cy="553993"/>
            </a:xfrm>
            <a:custGeom>
              <a:avLst/>
              <a:gdLst>
                <a:gd name="connsiteX0" fmla="*/ 1472540 w 1911927"/>
                <a:gd name="connsiteY0" fmla="*/ 0 h 475013"/>
                <a:gd name="connsiteX1" fmla="*/ 1472540 w 1911927"/>
                <a:gd name="connsiteY1" fmla="*/ 0 h 475013"/>
                <a:gd name="connsiteX2" fmla="*/ 1911927 w 1911927"/>
                <a:gd name="connsiteY2" fmla="*/ 475013 h 475013"/>
                <a:gd name="connsiteX3" fmla="*/ 47501 w 1911927"/>
                <a:gd name="connsiteY3" fmla="*/ 475013 h 475013"/>
                <a:gd name="connsiteX4" fmla="*/ 0 w 1911927"/>
                <a:gd name="connsiteY4" fmla="*/ 0 h 475013"/>
                <a:gd name="connsiteX5" fmla="*/ 1472540 w 1911927"/>
                <a:gd name="connsiteY5" fmla="*/ 0 h 47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1927" h="475013">
                  <a:moveTo>
                    <a:pt x="1472540" y="0"/>
                  </a:moveTo>
                  <a:lnTo>
                    <a:pt x="1472540" y="0"/>
                  </a:lnTo>
                  <a:lnTo>
                    <a:pt x="1911927" y="475013"/>
                  </a:lnTo>
                  <a:lnTo>
                    <a:pt x="47501" y="475013"/>
                  </a:lnTo>
                  <a:lnTo>
                    <a:pt x="0" y="0"/>
                  </a:lnTo>
                  <a:lnTo>
                    <a:pt x="14725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685800" y="4648200"/>
            <a:ext cx="7696200" cy="1077218"/>
          </a:xfrm>
          <a:prstGeom prst="rect">
            <a:avLst/>
          </a:prstGeom>
          <a:solidFill>
            <a:schemeClr val="accent1">
              <a:lumMod val="20000"/>
              <a:lumOff val="80000"/>
            </a:schemeClr>
          </a:solidFill>
        </p:spPr>
        <p:txBody>
          <a:bodyPr wrap="square" rtlCol="0">
            <a:spAutoFit/>
          </a:bodyPr>
          <a:lstStyle/>
          <a:p>
            <a:r>
              <a:rPr lang="bn-BD" sz="3200" dirty="0" smtClean="0">
                <a:latin typeface="NikoshBAN" pitchFamily="2" charset="0"/>
                <a:cs typeface="NikoshBAN" pitchFamily="2" charset="0"/>
              </a:rPr>
              <a:t> ইলেকট্রনিক যন্ত্রগুলো তৈরিতে কী ধরনের পদার্থ ব্যবহার করা</a:t>
            </a:r>
          </a:p>
          <a:p>
            <a:r>
              <a:rPr lang="bn-BD" sz="3200" dirty="0" smtClean="0">
                <a:latin typeface="NikoshBAN" pitchFamily="2" charset="0"/>
                <a:cs typeface="NikoshBAN" pitchFamily="2" charset="0"/>
              </a:rPr>
              <a:t> হয়েছে যা তড়িৎ প্রবাহকে নিয়ন্ত্রন করে?</a:t>
            </a:r>
            <a:endParaRPr lang="en-US" sz="3200" dirty="0">
              <a:latin typeface="NikoshBAN" pitchFamily="2" charset="0"/>
              <a:cs typeface="NikoshBAN" pitchFamily="2" charset="0"/>
            </a:endParaRPr>
          </a:p>
        </p:txBody>
      </p:sp>
      <p:sp>
        <p:nvSpPr>
          <p:cNvPr id="20" name="Frame 19"/>
          <p:cNvSpPr/>
          <p:nvPr/>
        </p:nvSpPr>
        <p:spPr>
          <a:xfrm>
            <a:off x="0" y="11373"/>
            <a:ext cx="9144000" cy="6858000"/>
          </a:xfrm>
          <a:prstGeom prst="frame">
            <a:avLst>
              <a:gd name="adj1" fmla="val 3728"/>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2000"/>
                                        <p:tgtEl>
                                          <p:spTgt spid="17"/>
                                        </p:tgtEl>
                                      </p:cBhvr>
                                    </p:animEffect>
                                    <p:set>
                                      <p:cBhvr>
                                        <p:cTn id="7" dur="1" fill="hold">
                                          <p:stCondLst>
                                            <p:cond delay="1999"/>
                                          </p:stCondLst>
                                        </p:cTn>
                                        <p:tgtEl>
                                          <p:spTgt spid="17"/>
                                        </p:tgtEl>
                                        <p:attrNameLst>
                                          <p:attrName>style.visibility</p:attrName>
                                        </p:attrNameLst>
                                      </p:cBhvr>
                                      <p:to>
                                        <p:strVal val="hidden"/>
                                      </p:to>
                                    </p:set>
                                  </p:childTnLst>
                                </p:cTn>
                              </p:par>
                              <p:par>
                                <p:cTn id="8" presetID="18" presetClass="exit" presetSubtype="12" fill="hold" grpId="0" nodeType="withEffect">
                                  <p:stCondLst>
                                    <p:cond delay="0"/>
                                  </p:stCondLst>
                                  <p:childTnLst>
                                    <p:animEffect transition="out" filter="strips(downLeft)">
                                      <p:cBhvr>
                                        <p:cTn id="9" dur="2000"/>
                                        <p:tgtEl>
                                          <p:spTgt spid="14"/>
                                        </p:tgtEl>
                                      </p:cBhvr>
                                    </p:animEffect>
                                    <p:set>
                                      <p:cBhvr>
                                        <p:cTn id="10" dur="1" fill="hold">
                                          <p:stCondLst>
                                            <p:cond delay="1999"/>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0" presetClass="exit" presetSubtype="0" accel="100000" fill="hold" grpId="0" nodeType="clickEffect">
                                  <p:stCondLst>
                                    <p:cond delay="0"/>
                                  </p:stCondLst>
                                  <p:childTnLst>
                                    <p:anim calcmode="lin" valueType="num">
                                      <p:cBhvr>
                                        <p:cTn id="14" dur="2000"/>
                                        <p:tgtEl>
                                          <p:spTgt spid="50"/>
                                        </p:tgtEl>
                                        <p:attrNameLst>
                                          <p:attrName>ppt_w</p:attrName>
                                        </p:attrNameLst>
                                      </p:cBhvr>
                                      <p:tavLst>
                                        <p:tav tm="0">
                                          <p:val>
                                            <p:strVal val="ppt_w"/>
                                          </p:val>
                                        </p:tav>
                                        <p:tav tm="100000">
                                          <p:val>
                                            <p:strVal val="ppt_w+.3"/>
                                          </p:val>
                                        </p:tav>
                                      </p:tavLst>
                                    </p:anim>
                                    <p:anim calcmode="lin" valueType="num">
                                      <p:cBhvr>
                                        <p:cTn id="15" dur="2000"/>
                                        <p:tgtEl>
                                          <p:spTgt spid="50"/>
                                        </p:tgtEl>
                                        <p:attrNameLst>
                                          <p:attrName>ppt_h</p:attrName>
                                        </p:attrNameLst>
                                      </p:cBhvr>
                                      <p:tavLst>
                                        <p:tav tm="0">
                                          <p:val>
                                            <p:strVal val="ppt_h"/>
                                          </p:val>
                                        </p:tav>
                                        <p:tav tm="100000">
                                          <p:val>
                                            <p:strVal val="ppt_h"/>
                                          </p:val>
                                        </p:tav>
                                      </p:tavLst>
                                    </p:anim>
                                    <p:animEffect transition="out" filter="fade">
                                      <p:cBhvr>
                                        <p:cTn id="16" dur="2000"/>
                                        <p:tgtEl>
                                          <p:spTgt spid="50"/>
                                        </p:tgtEl>
                                      </p:cBhvr>
                                    </p:animEffect>
                                    <p:set>
                                      <p:cBhvr>
                                        <p:cTn id="17" dur="1" fill="hold">
                                          <p:stCondLst>
                                            <p:cond delay="1999"/>
                                          </p:stCondLst>
                                        </p:cTn>
                                        <p:tgtEl>
                                          <p:spTgt spid="50"/>
                                        </p:tgtEl>
                                        <p:attrNameLst>
                                          <p:attrName>style.visibility</p:attrName>
                                        </p:attrNameLst>
                                      </p:cBhvr>
                                      <p:to>
                                        <p:strVal val="hidden"/>
                                      </p:to>
                                    </p:set>
                                  </p:childTnLst>
                                </p:cTn>
                              </p:par>
                              <p:par>
                                <p:cTn id="18" presetID="50" presetClass="exit" presetSubtype="0" accel="100000" fill="hold" grpId="0" nodeType="withEffect">
                                  <p:stCondLst>
                                    <p:cond delay="0"/>
                                  </p:stCondLst>
                                  <p:childTnLst>
                                    <p:anim calcmode="lin" valueType="num">
                                      <p:cBhvr>
                                        <p:cTn id="19" dur="2000"/>
                                        <p:tgtEl>
                                          <p:spTgt spid="60"/>
                                        </p:tgtEl>
                                        <p:attrNameLst>
                                          <p:attrName>ppt_w</p:attrName>
                                        </p:attrNameLst>
                                      </p:cBhvr>
                                      <p:tavLst>
                                        <p:tav tm="0">
                                          <p:val>
                                            <p:strVal val="ppt_w"/>
                                          </p:val>
                                        </p:tav>
                                        <p:tav tm="100000">
                                          <p:val>
                                            <p:strVal val="ppt_w+.3"/>
                                          </p:val>
                                        </p:tav>
                                      </p:tavLst>
                                    </p:anim>
                                    <p:anim calcmode="lin" valueType="num">
                                      <p:cBhvr>
                                        <p:cTn id="20" dur="2000"/>
                                        <p:tgtEl>
                                          <p:spTgt spid="60"/>
                                        </p:tgtEl>
                                        <p:attrNameLst>
                                          <p:attrName>ppt_h</p:attrName>
                                        </p:attrNameLst>
                                      </p:cBhvr>
                                      <p:tavLst>
                                        <p:tav tm="0">
                                          <p:val>
                                            <p:strVal val="ppt_h"/>
                                          </p:val>
                                        </p:tav>
                                        <p:tav tm="100000">
                                          <p:val>
                                            <p:strVal val="ppt_h"/>
                                          </p:val>
                                        </p:tav>
                                      </p:tavLst>
                                    </p:anim>
                                    <p:animEffect transition="out" filter="fade">
                                      <p:cBhvr>
                                        <p:cTn id="21" dur="2000"/>
                                        <p:tgtEl>
                                          <p:spTgt spid="60"/>
                                        </p:tgtEl>
                                      </p:cBhvr>
                                    </p:animEffect>
                                    <p:set>
                                      <p:cBhvr>
                                        <p:cTn id="22" dur="1" fill="hold">
                                          <p:stCondLst>
                                            <p:cond delay="1999"/>
                                          </p:stCondLst>
                                        </p:cTn>
                                        <p:tgtEl>
                                          <p:spTgt spid="6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7" presetClass="path" presetSubtype="0" accel="50000" decel="50000" fill="hold" nodeType="clickEffect">
                                  <p:stCondLst>
                                    <p:cond delay="0"/>
                                  </p:stCondLst>
                                  <p:childTnLst>
                                    <p:animMotion origin="layout" path="M 2.5E-6 2.59259E-6 L 2.5E-6 -0.23033 C 2.5E-6 -0.3331 0.05364 -0.45949 0.09739 -0.45949 L 0.19531 -0.45949 " pathEditMode="relative" rAng="0" ptsTypes="FfFF">
                                      <p:cBhvr>
                                        <p:cTn id="26" dur="2000" fill="hold"/>
                                        <p:tgtEl>
                                          <p:spTgt spid="80"/>
                                        </p:tgtEl>
                                        <p:attrNameLst>
                                          <p:attrName>ppt_x</p:attrName>
                                          <p:attrName>ppt_y</p:attrName>
                                        </p:attrNameLst>
                                      </p:cBhvr>
                                      <p:rCtr x="98" y="-230"/>
                                    </p:animMotion>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nodeType="clickEffect">
                                  <p:stCondLst>
                                    <p:cond delay="0"/>
                                  </p:stCondLst>
                                  <p:childTnLst>
                                    <p:animMotion origin="layout" path="M 2.77778E-7 -3.33333E-6 L -0.11649 -0.45416 " pathEditMode="relative" rAng="0" ptsTypes="AA">
                                      <p:cBhvr>
                                        <p:cTn id="30" dur="2000" fill="hold"/>
                                        <p:tgtEl>
                                          <p:spTgt spid="79"/>
                                        </p:tgtEl>
                                        <p:attrNameLst>
                                          <p:attrName>ppt_x</p:attrName>
                                          <p:attrName>ppt_y</p:attrName>
                                        </p:attrNameLst>
                                      </p:cBhvr>
                                      <p:rCtr x="-58" y="-227"/>
                                    </p:animMotion>
                                  </p:childTnLst>
                                </p:cTn>
                              </p:par>
                            </p:childTnLst>
                          </p:cTn>
                        </p:par>
                      </p:childTnLst>
                    </p:cTn>
                  </p:par>
                  <p:par>
                    <p:cTn id="31" fill="hold">
                      <p:stCondLst>
                        <p:cond delay="indefinite"/>
                      </p:stCondLst>
                      <p:childTnLst>
                        <p:par>
                          <p:cTn id="32" fill="hold">
                            <p:stCondLst>
                              <p:cond delay="0"/>
                            </p:stCondLst>
                            <p:childTnLst>
                              <p:par>
                                <p:cTn id="33" presetID="57" presetClass="path" presetSubtype="0" accel="50000" decel="50000" fill="hold" nodeType="clickEffect">
                                  <p:stCondLst>
                                    <p:cond delay="0"/>
                                  </p:stCondLst>
                                  <p:childTnLst>
                                    <p:animMotion origin="layout" path="M 2.5E-6 1.85185E-6 L 2.5E-6 -0.16921 C 2.5E-6 -0.24468 0.03871 -0.33773 0.07048 -0.33773 L 0.14114 -0.33773 " pathEditMode="relative" rAng="0" ptsTypes="FfFF">
                                      <p:cBhvr>
                                        <p:cTn id="34" dur="2000" fill="hold"/>
                                        <p:tgtEl>
                                          <p:spTgt spid="76"/>
                                        </p:tgtEl>
                                        <p:attrNameLst>
                                          <p:attrName>ppt_x</p:attrName>
                                          <p:attrName>ppt_y</p:attrName>
                                        </p:attrNameLst>
                                      </p:cBhvr>
                                      <p:rCtr x="70" y="-169"/>
                                    </p:animMotion>
                                  </p:childTnLst>
                                </p:cTn>
                              </p:par>
                            </p:childTnLst>
                          </p:cTn>
                        </p:par>
                      </p:childTnLst>
                    </p:cTn>
                  </p:par>
                  <p:par>
                    <p:cTn id="35" fill="hold">
                      <p:stCondLst>
                        <p:cond delay="indefinite"/>
                      </p:stCondLst>
                      <p:childTnLst>
                        <p:par>
                          <p:cTn id="36" fill="hold">
                            <p:stCondLst>
                              <p:cond delay="0"/>
                            </p:stCondLst>
                            <p:childTnLst>
                              <p:par>
                                <p:cTn id="37" presetID="57" presetClass="path" presetSubtype="0" accel="50000" decel="50000" fill="hold" nodeType="clickEffect">
                                  <p:stCondLst>
                                    <p:cond delay="0"/>
                                  </p:stCondLst>
                                  <p:childTnLst>
                                    <p:animMotion origin="layout" path="M -4.16667E-6 1.11111E-6 L -4.16667E-6 -0.14236 C -4.16667E-6 -0.20671 -0.04618 -0.28472 -0.08368 -0.28472 L -0.16718 -0.28472 " pathEditMode="relative" rAng="0" ptsTypes="FfFF">
                                      <p:cBhvr>
                                        <p:cTn id="38" dur="2000" fill="hold"/>
                                        <p:tgtEl>
                                          <p:spTgt spid="75"/>
                                        </p:tgtEl>
                                        <p:attrNameLst>
                                          <p:attrName>ppt_x</p:attrName>
                                          <p:attrName>ppt_y</p:attrName>
                                        </p:attrNameLst>
                                      </p:cBhvr>
                                      <p:rCtr x="-84" y="-142"/>
                                    </p:animMotion>
                                  </p:childTnLst>
                                </p:cTn>
                              </p:par>
                            </p:childTnLst>
                          </p:cTn>
                        </p:par>
                      </p:childTnLst>
                    </p:cTn>
                  </p:par>
                  <p:par>
                    <p:cTn id="39" fill="hold">
                      <p:stCondLst>
                        <p:cond delay="indefinite"/>
                      </p:stCondLst>
                      <p:childTnLst>
                        <p:par>
                          <p:cTn id="40" fill="hold">
                            <p:stCondLst>
                              <p:cond delay="0"/>
                            </p:stCondLst>
                            <p:childTnLst>
                              <p:par>
                                <p:cTn id="41" presetID="64" presetClass="path" presetSubtype="0" accel="50000" decel="50000" fill="hold" nodeType="clickEffect">
                                  <p:stCondLst>
                                    <p:cond delay="0"/>
                                  </p:stCondLst>
                                  <p:childTnLst>
                                    <p:animMotion origin="layout" path="M -2.77778E-7 -3.7037E-6 L -2.77778E-7 -0.46412 " pathEditMode="relative" rAng="0" ptsTypes="AA">
                                      <p:cBhvr>
                                        <p:cTn id="42" dur="2000" fill="hold"/>
                                        <p:tgtEl>
                                          <p:spTgt spid="83"/>
                                        </p:tgtEl>
                                        <p:attrNameLst>
                                          <p:attrName>ppt_x</p:attrName>
                                          <p:attrName>ppt_y</p:attrName>
                                        </p:attrNameLst>
                                      </p:cBhvr>
                                      <p:rCtr x="0" y="-232"/>
                                    </p:animMotion>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0" grpId="0" animBg="1"/>
      <p:bldP spid="14"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ssroom.jpg"/>
          <p:cNvPicPr>
            <a:picLocks noChangeAspect="1"/>
          </p:cNvPicPr>
          <p:nvPr/>
        </p:nvPicPr>
        <p:blipFill>
          <a:blip r:embed="rId3" cstate="print"/>
          <a:stretch>
            <a:fillRect/>
          </a:stretch>
        </p:blipFill>
        <p:spPr>
          <a:xfrm>
            <a:off x="533400" y="381000"/>
            <a:ext cx="8128000" cy="5994400"/>
          </a:xfrm>
          <a:prstGeom prst="rect">
            <a:avLst/>
          </a:prstGeom>
        </p:spPr>
      </p:pic>
      <p:sp>
        <p:nvSpPr>
          <p:cNvPr id="5" name="Frame 4"/>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 name="TextBox 5"/>
          <p:cNvSpPr txBox="1"/>
          <p:nvPr/>
        </p:nvSpPr>
        <p:spPr>
          <a:xfrm>
            <a:off x="1752600" y="1273314"/>
            <a:ext cx="5486400" cy="707886"/>
          </a:xfrm>
          <a:prstGeom prst="rect">
            <a:avLst/>
          </a:prstGeom>
          <a:solidFill>
            <a:schemeClr val="tx2">
              <a:lumMod val="40000"/>
              <a:lumOff val="60000"/>
            </a:schemeClr>
          </a:solidFill>
          <a:ln>
            <a:noFill/>
          </a:ln>
          <a:scene3d>
            <a:camera prst="orthographicFront"/>
            <a:lightRig rig="threePt" dir="t"/>
          </a:scene3d>
          <a:sp3d>
            <a:bevelT/>
          </a:sp3d>
        </p:spPr>
        <p:txBody>
          <a:bodyPr wrap="square" rtlCol="0">
            <a:spAutoFit/>
          </a:bodyPr>
          <a:lstStyle/>
          <a:p>
            <a:r>
              <a:rPr lang="en-US" sz="4000" spc="-150" dirty="0" err="1" smtClean="0">
                <a:latin typeface="NikoshBAN" pitchFamily="2" charset="0"/>
                <a:cs typeface="NikoshBAN" pitchFamily="2" charset="0"/>
              </a:rPr>
              <a:t>অর্ধপরিবাহী</a:t>
            </a:r>
            <a:r>
              <a:rPr lang="en-US" sz="4000" spc="-150" dirty="0" smtClean="0">
                <a:latin typeface="Arial" pitchFamily="34" charset="0"/>
                <a:cs typeface="Arial" pitchFamily="34" charset="0"/>
              </a:rPr>
              <a:t> (Semiconductor)</a:t>
            </a:r>
            <a:endParaRPr lang="en-US" sz="4000" spc="-15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chemeClr val="accent5">
                <a:lumMod val="40000"/>
                <a:lumOff val="60000"/>
              </a:schemeClr>
            </a:gs>
            <a:gs pos="0">
              <a:schemeClr val="bg1"/>
            </a:gs>
          </a:gsLst>
          <a:lin ang="10800000" scaled="0"/>
        </a:gradFill>
        <a:effectLst/>
      </p:bgPr>
    </p:bg>
    <p:spTree>
      <p:nvGrpSpPr>
        <p:cNvPr id="1" name=""/>
        <p:cNvGrpSpPr/>
        <p:nvPr/>
      </p:nvGrpSpPr>
      <p:grpSpPr>
        <a:xfrm>
          <a:off x="0" y="0"/>
          <a:ext cx="0" cy="0"/>
          <a:chOff x="0" y="0"/>
          <a:chExt cx="0" cy="0"/>
        </a:xfrm>
      </p:grpSpPr>
      <p:grpSp>
        <p:nvGrpSpPr>
          <p:cNvPr id="36" name="Group 35"/>
          <p:cNvGrpSpPr/>
          <p:nvPr/>
        </p:nvGrpSpPr>
        <p:grpSpPr>
          <a:xfrm>
            <a:off x="838201" y="2438400"/>
            <a:ext cx="5257799" cy="609600"/>
            <a:chOff x="1295400" y="2362200"/>
            <a:chExt cx="4341253" cy="609600"/>
          </a:xfrm>
        </p:grpSpPr>
        <p:sp>
          <p:nvSpPr>
            <p:cNvPr id="18" name="Folded Corner 17"/>
            <p:cNvSpPr/>
            <p:nvPr/>
          </p:nvSpPr>
          <p:spPr>
            <a:xfrm>
              <a:off x="1295400" y="2362200"/>
              <a:ext cx="3940763" cy="609600"/>
            </a:xfrm>
            <a:prstGeom prst="foldedCorner">
              <a:avLst>
                <a:gd name="adj" fmla="val 36667"/>
              </a:avLst>
            </a:prstGeom>
            <a:gradFill>
              <a:gsLst>
                <a:gs pos="9000">
                  <a:schemeClr val="accent6">
                    <a:lumMod val="20000"/>
                    <a:lumOff val="80000"/>
                  </a:schemeClr>
                </a:gs>
                <a:gs pos="9000">
                  <a:schemeClr val="accent6">
                    <a:lumMod val="20000"/>
                    <a:lumOff val="80000"/>
                  </a:schemeClr>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295400" y="2374612"/>
              <a:ext cx="4341253" cy="584775"/>
            </a:xfrm>
            <a:prstGeom prst="rect">
              <a:avLst/>
            </a:prstGeom>
            <a:noFill/>
          </p:spPr>
          <p:txBody>
            <a:bodyPr wrap="square" rtlCol="0">
              <a:spAutoFit/>
            </a:bodyPr>
            <a:lstStyle/>
            <a:p>
              <a:r>
                <a:rPr lang="bn-BD" sz="3200" dirty="0" smtClean="0">
                  <a:latin typeface="NikoshBAN" pitchFamily="2" charset="0"/>
                  <a:cs typeface="NikoshBAN" pitchFamily="2" charset="0"/>
                </a:rPr>
                <a:t>অর্ধপরিবাহী পদার্থ ব্যাখ্যা করতে </a:t>
              </a:r>
              <a:r>
                <a:rPr lang="bn-BD" sz="3200" dirty="0" smtClean="0">
                  <a:latin typeface="NikoshBAN" pitchFamily="2" charset="0"/>
                  <a:cs typeface="NikoshBAN" pitchFamily="2" charset="0"/>
                </a:rPr>
                <a:t>পারবে</a:t>
              </a:r>
              <a:endParaRPr lang="en-US" sz="3200" dirty="0">
                <a:latin typeface="NikoshBAN" pitchFamily="2" charset="0"/>
                <a:cs typeface="NikoshBAN" pitchFamily="2" charset="0"/>
              </a:endParaRPr>
            </a:p>
          </p:txBody>
        </p:sp>
      </p:grpSp>
      <p:grpSp>
        <p:nvGrpSpPr>
          <p:cNvPr id="35" name="Group 34"/>
          <p:cNvGrpSpPr/>
          <p:nvPr/>
        </p:nvGrpSpPr>
        <p:grpSpPr>
          <a:xfrm>
            <a:off x="838200" y="5029200"/>
            <a:ext cx="4648200" cy="609600"/>
            <a:chOff x="1295400" y="4369087"/>
            <a:chExt cx="5562600" cy="609600"/>
          </a:xfrm>
        </p:grpSpPr>
        <p:sp>
          <p:nvSpPr>
            <p:cNvPr id="17" name="Folded Corner 16"/>
            <p:cNvSpPr/>
            <p:nvPr/>
          </p:nvSpPr>
          <p:spPr>
            <a:xfrm>
              <a:off x="1295400" y="4369087"/>
              <a:ext cx="5562600" cy="609600"/>
            </a:xfrm>
            <a:prstGeom prst="foldedCorner">
              <a:avLst>
                <a:gd name="adj" fmla="val 36667"/>
              </a:avLst>
            </a:prstGeom>
            <a:gradFill>
              <a:gsLst>
                <a:gs pos="9000">
                  <a:schemeClr val="accent6">
                    <a:lumMod val="20000"/>
                    <a:lumOff val="80000"/>
                  </a:schemeClr>
                </a:gs>
                <a:gs pos="9000">
                  <a:schemeClr val="accent6">
                    <a:lumMod val="20000"/>
                    <a:lumOff val="80000"/>
                  </a:schemeClr>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295400" y="4381500"/>
              <a:ext cx="5410200" cy="584775"/>
            </a:xfrm>
            <a:prstGeom prst="rect">
              <a:avLst/>
            </a:prstGeom>
            <a:noFill/>
          </p:spPr>
          <p:txBody>
            <a:bodyPr wrap="square" rtlCol="0">
              <a:spAutoFit/>
            </a:bodyPr>
            <a:lstStyle/>
            <a:p>
              <a:r>
                <a:rPr lang="bn-BD" sz="3200" dirty="0" smtClean="0">
                  <a:latin typeface="Arial" pitchFamily="34" charset="0"/>
                  <a:cs typeface="NikoshBAN" pitchFamily="2" charset="0"/>
                </a:rPr>
                <a:t>সমন্বিত বর্তনী ব্যাখ্যা করতে পারবে</a:t>
              </a:r>
              <a:endParaRPr lang="en-US" sz="3200" dirty="0">
                <a:latin typeface="NikoshBAN" pitchFamily="2" charset="0"/>
                <a:cs typeface="NikoshBAN" pitchFamily="2" charset="0"/>
              </a:endParaRPr>
            </a:p>
          </p:txBody>
        </p:sp>
      </p:grpSp>
      <p:grpSp>
        <p:nvGrpSpPr>
          <p:cNvPr id="37" name="Group 36"/>
          <p:cNvGrpSpPr/>
          <p:nvPr/>
        </p:nvGrpSpPr>
        <p:grpSpPr>
          <a:xfrm>
            <a:off x="838200" y="3302000"/>
            <a:ext cx="7772400" cy="1089631"/>
            <a:chOff x="1295400" y="3162300"/>
            <a:chExt cx="7010400" cy="1089631"/>
          </a:xfrm>
        </p:grpSpPr>
        <p:sp>
          <p:nvSpPr>
            <p:cNvPr id="26" name="Folded Corner 25"/>
            <p:cNvSpPr/>
            <p:nvPr/>
          </p:nvSpPr>
          <p:spPr>
            <a:xfrm>
              <a:off x="1295400" y="3162300"/>
              <a:ext cx="7010400" cy="609600"/>
            </a:xfrm>
            <a:prstGeom prst="foldedCorner">
              <a:avLst>
                <a:gd name="adj" fmla="val 36667"/>
              </a:avLst>
            </a:prstGeom>
            <a:gradFill>
              <a:gsLst>
                <a:gs pos="9000">
                  <a:schemeClr val="accent6">
                    <a:lumMod val="20000"/>
                    <a:lumOff val="80000"/>
                  </a:schemeClr>
                </a:gs>
                <a:gs pos="9000">
                  <a:schemeClr val="accent6">
                    <a:lumMod val="20000"/>
                    <a:lumOff val="80000"/>
                  </a:schemeClr>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295400" y="3174713"/>
              <a:ext cx="6934200" cy="1077218"/>
            </a:xfrm>
            <a:prstGeom prst="rect">
              <a:avLst/>
            </a:prstGeom>
            <a:noFill/>
          </p:spPr>
          <p:txBody>
            <a:bodyPr wrap="square" rtlCol="0">
              <a:spAutoFit/>
            </a:bodyPr>
            <a:lstStyle/>
            <a:p>
              <a:r>
                <a:rPr lang="en-US" sz="3200" dirty="0" smtClean="0">
                  <a:latin typeface="Arial" pitchFamily="34" charset="0"/>
                  <a:cs typeface="Arial" pitchFamily="34" charset="0"/>
                </a:rPr>
                <a:t>p-</a:t>
              </a:r>
              <a:r>
                <a:rPr lang="en-US" sz="3200" dirty="0" err="1" smtClean="0">
                  <a:latin typeface="NikoshBAN" pitchFamily="2" charset="0"/>
                  <a:cs typeface="NikoshBAN" pitchFamily="2" charset="0"/>
                </a:rPr>
                <a:t>টাইপ</a:t>
              </a:r>
              <a:r>
                <a:rPr lang="en-US" sz="3200" dirty="0" smtClean="0">
                  <a:latin typeface="NikoshBAN" pitchFamily="2" charset="0"/>
                  <a:cs typeface="NikoshBAN" pitchFamily="2" charset="0"/>
                </a:rPr>
                <a:t> ও n-</a:t>
              </a:r>
              <a:r>
                <a:rPr lang="en-US" sz="3200" dirty="0" err="1" smtClean="0">
                  <a:latin typeface="NikoshBAN" pitchFamily="2" charset="0"/>
                  <a:cs typeface="NikoshBAN" pitchFamily="2" charset="0"/>
                </a:rPr>
                <a:t>টাইপ</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অর্ধপরিবাহীর গঠন বর্ণনা করতে পারবে</a:t>
              </a:r>
              <a:endParaRPr lang="en-US" sz="3200" dirty="0">
                <a:latin typeface="NikoshBAN" pitchFamily="2" charset="0"/>
                <a:cs typeface="NikoshBAN" pitchFamily="2" charset="0"/>
              </a:endParaRPr>
            </a:p>
          </p:txBody>
        </p:sp>
      </p:grpSp>
      <p:sp>
        <p:nvSpPr>
          <p:cNvPr id="33" name="Folded Corner 32"/>
          <p:cNvSpPr/>
          <p:nvPr/>
        </p:nvSpPr>
        <p:spPr>
          <a:xfrm>
            <a:off x="838200" y="4165600"/>
            <a:ext cx="5867400" cy="609600"/>
          </a:xfrm>
          <a:prstGeom prst="foldedCorner">
            <a:avLst>
              <a:gd name="adj" fmla="val 36667"/>
            </a:avLst>
          </a:prstGeom>
          <a:gradFill>
            <a:gsLst>
              <a:gs pos="9000">
                <a:schemeClr val="accent6">
                  <a:lumMod val="20000"/>
                  <a:lumOff val="80000"/>
                </a:schemeClr>
              </a:gs>
              <a:gs pos="9000">
                <a:schemeClr val="accent6">
                  <a:lumMod val="20000"/>
                  <a:lumOff val="80000"/>
                </a:schemeClr>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38200" y="4191000"/>
            <a:ext cx="5638800" cy="584775"/>
          </a:xfrm>
          <a:prstGeom prst="rect">
            <a:avLst/>
          </a:prstGeom>
          <a:noFill/>
        </p:spPr>
        <p:txBody>
          <a:bodyPr wrap="square" rtlCol="0">
            <a:spAutoFit/>
          </a:bodyPr>
          <a:lstStyle/>
          <a:p>
            <a:r>
              <a:rPr lang="en-US" sz="3200" dirty="0" smtClean="0">
                <a:latin typeface="Arial" pitchFamily="34" charset="0"/>
                <a:cs typeface="Arial" pitchFamily="34" charset="0"/>
              </a:rPr>
              <a:t>p-</a:t>
            </a:r>
            <a:r>
              <a:rPr lang="en-US" sz="3200" dirty="0" smtClean="0">
                <a:latin typeface="NikoshBAN" pitchFamily="2" charset="0"/>
                <a:cs typeface="NikoshBAN" pitchFamily="2" charset="0"/>
              </a:rPr>
              <a:t>n</a:t>
            </a:r>
            <a:r>
              <a:rPr lang="bn-BD" sz="3200" dirty="0" smtClean="0">
                <a:latin typeface="NikoshBAN" pitchFamily="2" charset="0"/>
                <a:cs typeface="NikoshBAN" pitchFamily="2" charset="0"/>
              </a:rPr>
              <a:t> জংশনের ব্যবহার উল্লেখ</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করতে</a:t>
            </a:r>
            <a:r>
              <a:rPr lang="bn-BD" sz="3200" dirty="0" smtClean="0">
                <a:latin typeface="NikoshBAN" pitchFamily="2" charset="0"/>
                <a:cs typeface="NikoshBAN" pitchFamily="2" charset="0"/>
              </a:rPr>
              <a:t> পারবে</a:t>
            </a:r>
            <a:endParaRPr lang="en-US" sz="3200" dirty="0">
              <a:latin typeface="NikoshBAN" pitchFamily="2" charset="0"/>
              <a:cs typeface="NikoshBAN" pitchFamily="2" charset="0"/>
            </a:endParaRPr>
          </a:p>
        </p:txBody>
      </p:sp>
      <p:sp>
        <p:nvSpPr>
          <p:cNvPr id="38" name="TextBox 37"/>
          <p:cNvSpPr txBox="1"/>
          <p:nvPr/>
        </p:nvSpPr>
        <p:spPr>
          <a:xfrm>
            <a:off x="838200" y="1676400"/>
            <a:ext cx="3722494" cy="584775"/>
          </a:xfrm>
          <a:prstGeom prst="rect">
            <a:avLst/>
          </a:prstGeom>
          <a:solidFill>
            <a:schemeClr val="accent3">
              <a:lumMod val="20000"/>
              <a:lumOff val="80000"/>
            </a:schemeClr>
          </a:solidFill>
        </p:spPr>
        <p:txBody>
          <a:bodyPr wrap="none" rtlCol="0">
            <a:spAutoFit/>
          </a:bodyPr>
          <a:lstStyle/>
          <a:p>
            <a:r>
              <a:rPr lang="bn-BD" sz="3200" dirty="0" smtClean="0">
                <a:latin typeface="NikoshBAN" pitchFamily="2" charset="0"/>
                <a:cs typeface="NikoshBAN" pitchFamily="2" charset="0"/>
              </a:rPr>
              <a:t>এই পাঠ শেষে শিক্ষার্থীরা</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39" name="Frame 38"/>
          <p:cNvSpPr/>
          <p:nvPr/>
        </p:nvSpPr>
        <p:spPr>
          <a:xfrm>
            <a:off x="0" y="11373"/>
            <a:ext cx="9144000" cy="6858000"/>
          </a:xfrm>
          <a:prstGeom prst="frame">
            <a:avLst>
              <a:gd name="adj1" fmla="val 3728"/>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3962400" y="533400"/>
            <a:ext cx="1478290" cy="646331"/>
          </a:xfrm>
          <a:prstGeom prst="rect">
            <a:avLst/>
          </a:prstGeom>
          <a:solidFill>
            <a:schemeClr val="tx2">
              <a:lumMod val="40000"/>
              <a:lumOff val="60000"/>
            </a:schemeClr>
          </a:solidFill>
        </p:spPr>
        <p:txBody>
          <a:bodyPr wrap="none" rtlCol="0">
            <a:spAutoFit/>
          </a:bodyPr>
          <a:lstStyle/>
          <a:p>
            <a:r>
              <a:rPr lang="bn-BD" sz="3600" dirty="0" smtClean="0">
                <a:latin typeface="NikoshBAN" pitchFamily="2" charset="0"/>
                <a:cs typeface="NikoshBAN" pitchFamily="2" charset="0"/>
              </a:rPr>
              <a:t>শিখনফল</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Arrow Connector 31"/>
          <p:cNvCxnSpPr/>
          <p:nvPr/>
        </p:nvCxnSpPr>
        <p:spPr>
          <a:xfrm flipV="1">
            <a:off x="4648200" y="2819400"/>
            <a:ext cx="1809750" cy="76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2057400" y="2819400"/>
            <a:ext cx="1828800" cy="152400"/>
          </a:xfrm>
          <a:prstGeom prst="bentConnector3">
            <a:avLst>
              <a:gd name="adj1" fmla="val 50000"/>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5" name="Picture 4" descr="animated_bic_lighter_burning.gif"/>
          <p:cNvPicPr>
            <a:picLocks noChangeAspect="1"/>
          </p:cNvPicPr>
          <p:nvPr/>
        </p:nvPicPr>
        <p:blipFill>
          <a:blip r:embed="rId3" cstate="print"/>
          <a:stretch>
            <a:fillRect/>
          </a:stretch>
        </p:blipFill>
        <p:spPr>
          <a:xfrm>
            <a:off x="4038600" y="6743700"/>
            <a:ext cx="600075" cy="2095500"/>
          </a:xfrm>
          <a:prstGeom prst="rect">
            <a:avLst/>
          </a:prstGeom>
        </p:spPr>
      </p:pic>
      <p:pic>
        <p:nvPicPr>
          <p:cNvPr id="2" name="Picture 1" descr="Copy of silicon_rod.png.gif"/>
          <p:cNvPicPr>
            <a:picLocks noChangeAspect="1"/>
          </p:cNvPicPr>
          <p:nvPr/>
        </p:nvPicPr>
        <p:blipFill>
          <a:blip r:embed="rId4" cstate="print"/>
          <a:stretch>
            <a:fillRect/>
          </a:stretch>
        </p:blipFill>
        <p:spPr>
          <a:xfrm>
            <a:off x="3737811" y="2619375"/>
            <a:ext cx="1314450" cy="504825"/>
          </a:xfrm>
          <a:prstGeom prst="rect">
            <a:avLst/>
          </a:prstGeom>
        </p:spPr>
      </p:pic>
      <p:pic>
        <p:nvPicPr>
          <p:cNvPr id="3" name="Picture 2" descr="Dry Cell.gif"/>
          <p:cNvPicPr>
            <a:picLocks noChangeAspect="1"/>
          </p:cNvPicPr>
          <p:nvPr/>
        </p:nvPicPr>
        <p:blipFill>
          <a:blip r:embed="rId5" cstate="print"/>
          <a:stretch>
            <a:fillRect/>
          </a:stretch>
        </p:blipFill>
        <p:spPr>
          <a:xfrm>
            <a:off x="1528011" y="952500"/>
            <a:ext cx="1073394" cy="2095500"/>
          </a:xfrm>
          <a:prstGeom prst="rect">
            <a:avLst/>
          </a:prstGeom>
        </p:spPr>
      </p:pic>
      <p:pic>
        <p:nvPicPr>
          <p:cNvPr id="4" name="Picture 3" descr="200px-Gluehlampe_01_KMJ.png"/>
          <p:cNvPicPr>
            <a:picLocks noChangeAspect="1"/>
          </p:cNvPicPr>
          <p:nvPr/>
        </p:nvPicPr>
        <p:blipFill>
          <a:blip r:embed="rId6" cstate="print"/>
          <a:stretch>
            <a:fillRect/>
          </a:stretch>
        </p:blipFill>
        <p:spPr>
          <a:xfrm>
            <a:off x="6100011" y="1342438"/>
            <a:ext cx="762000" cy="1489364"/>
          </a:xfrm>
          <a:prstGeom prst="rect">
            <a:avLst/>
          </a:prstGeom>
        </p:spPr>
      </p:pic>
      <p:pic>
        <p:nvPicPr>
          <p:cNvPr id="6" name="Picture 5" descr="Lighting.png"/>
          <p:cNvPicPr>
            <a:picLocks noChangeAspect="1"/>
          </p:cNvPicPr>
          <p:nvPr/>
        </p:nvPicPr>
        <p:blipFill>
          <a:blip r:embed="rId7" cstate="print"/>
          <a:stretch>
            <a:fillRect/>
          </a:stretch>
        </p:blipFill>
        <p:spPr>
          <a:xfrm>
            <a:off x="6100011" y="1333500"/>
            <a:ext cx="739588" cy="1143000"/>
          </a:xfrm>
          <a:prstGeom prst="rect">
            <a:avLst/>
          </a:prstGeom>
        </p:spPr>
      </p:pic>
      <p:cxnSp>
        <p:nvCxnSpPr>
          <p:cNvPr id="9" name="Straight Connector 8"/>
          <p:cNvCxnSpPr/>
          <p:nvPr/>
        </p:nvCxnSpPr>
        <p:spPr>
          <a:xfrm rot="16200000" flipH="1">
            <a:off x="4476750" y="-1518987"/>
            <a:ext cx="38100" cy="5029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183029" y="1793908"/>
            <a:ext cx="1606617"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6581274" y="2590800"/>
            <a:ext cx="381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429000" y="1524000"/>
            <a:ext cx="1729961" cy="584775"/>
          </a:xfrm>
          <a:prstGeom prst="rect">
            <a:avLst/>
          </a:prstGeom>
          <a:solidFill>
            <a:schemeClr val="tx1"/>
          </a:solidFill>
        </p:spPr>
        <p:txBody>
          <a:bodyPr wrap="none" rtlCol="0">
            <a:spAutoFit/>
          </a:bodyPr>
          <a:lstStyle/>
          <a:p>
            <a:r>
              <a:rPr lang="en-US" sz="3200" dirty="0" err="1" smtClean="0">
                <a:solidFill>
                  <a:schemeClr val="bg1"/>
                </a:solidFill>
                <a:latin typeface="NikoshBAN" pitchFamily="2" charset="0"/>
                <a:cs typeface="NikoshBAN" pitchFamily="2" charset="0"/>
              </a:rPr>
              <a:t>সিলিকন</a:t>
            </a:r>
            <a:r>
              <a:rPr lang="en-US" sz="3200" dirty="0" smtClean="0">
                <a:solidFill>
                  <a:schemeClr val="bg1"/>
                </a:solidFill>
                <a:latin typeface="NikoshBAN" pitchFamily="2" charset="0"/>
                <a:cs typeface="NikoshBAN" pitchFamily="2" charset="0"/>
              </a:rPr>
              <a:t> </a:t>
            </a:r>
            <a:r>
              <a:rPr lang="en-US" sz="3200" dirty="0" err="1" smtClean="0">
                <a:solidFill>
                  <a:schemeClr val="bg1"/>
                </a:solidFill>
                <a:latin typeface="NikoshBAN" pitchFamily="2" charset="0"/>
                <a:cs typeface="NikoshBAN" pitchFamily="2" charset="0"/>
              </a:rPr>
              <a:t>দণ্ড</a:t>
            </a:r>
            <a:endParaRPr lang="en-US" sz="3200" dirty="0">
              <a:solidFill>
                <a:schemeClr val="bg1"/>
              </a:solidFill>
              <a:latin typeface="NikoshBAN" pitchFamily="2" charset="0"/>
              <a:cs typeface="NikoshBAN" pitchFamily="2" charset="0"/>
            </a:endParaRPr>
          </a:p>
        </p:txBody>
      </p:sp>
      <p:sp>
        <p:nvSpPr>
          <p:cNvPr id="36" name="Down Arrow 35"/>
          <p:cNvSpPr/>
          <p:nvPr/>
        </p:nvSpPr>
        <p:spPr>
          <a:xfrm>
            <a:off x="4114800" y="2088723"/>
            <a:ext cx="457200" cy="4572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990601" y="3301425"/>
            <a:ext cx="6629400" cy="584775"/>
          </a:xfrm>
          <a:prstGeom prst="rect">
            <a:avLst/>
          </a:prstGeom>
          <a:solidFill>
            <a:schemeClr val="accent5">
              <a:lumMod val="40000"/>
              <a:lumOff val="60000"/>
            </a:schemeClr>
          </a:solidFill>
        </p:spPr>
        <p:txBody>
          <a:bodyPr wrap="square" rtlCol="0">
            <a:spAutoFit/>
          </a:bodyPr>
          <a:lstStyle/>
          <a:p>
            <a:r>
              <a:rPr lang="en-US" sz="3200" dirty="0" err="1" smtClean="0">
                <a:latin typeface="NikoshBAN" pitchFamily="2" charset="0"/>
                <a:cs typeface="NikoshBAN" pitchFamily="2" charset="0"/>
              </a:rPr>
              <a:t>পদার্থটি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স্বাভাবিক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অবস্থায়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বিদ্যু</a:t>
            </a:r>
            <a:r>
              <a:rPr lang="en-US" sz="3200" dirty="0" smtClean="0">
                <a:latin typeface="NikoshBAN" pitchFamily="2" charset="0"/>
                <a:cs typeface="NikoshBAN" pitchFamily="2" charset="0"/>
              </a:rPr>
              <a:t>ৎ </a:t>
            </a:r>
            <a:r>
              <a:rPr lang="en-US" sz="3200" dirty="0" err="1" smtClean="0">
                <a:latin typeface="NikoshBAN" pitchFamily="2" charset="0"/>
                <a:cs typeface="NikoshBAN" pitchFamily="2" charset="0"/>
              </a:rPr>
              <a:t>পরিবহন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করছে</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38" name="TextBox 37"/>
          <p:cNvSpPr txBox="1"/>
          <p:nvPr/>
        </p:nvSpPr>
        <p:spPr>
          <a:xfrm>
            <a:off x="228600" y="3200400"/>
            <a:ext cx="8787983" cy="584775"/>
          </a:xfrm>
          <a:prstGeom prst="rect">
            <a:avLst/>
          </a:prstGeom>
          <a:solidFill>
            <a:schemeClr val="accent5">
              <a:lumMod val="40000"/>
              <a:lumOff val="60000"/>
            </a:schemeClr>
          </a:solidFill>
        </p:spPr>
        <p:txBody>
          <a:bodyPr wrap="none" rtlCol="0">
            <a:spAutoFit/>
          </a:bodyPr>
          <a:lstStyle/>
          <a:p>
            <a:r>
              <a:rPr lang="en-US" sz="3200" dirty="0" err="1" smtClean="0">
                <a:latin typeface="NikoshBAN" pitchFamily="2" charset="0"/>
                <a:cs typeface="NikoshBAN" pitchFamily="2" charset="0"/>
              </a:rPr>
              <a:t>এর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রোধ</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খুব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বেশি</a:t>
            </a:r>
            <a:r>
              <a:rPr lang="en-US" sz="3200" dirty="0" smtClean="0">
                <a:latin typeface="Arial" pitchFamily="34" charset="0"/>
                <a:cs typeface="Arial" pitchFamily="34" charset="0"/>
              </a:rPr>
              <a:t>(10</a:t>
            </a:r>
            <a:r>
              <a:rPr lang="en-US" sz="3200" baseline="30000" dirty="0" smtClean="0">
                <a:latin typeface="Arial" pitchFamily="34" charset="0"/>
                <a:cs typeface="Arial" pitchFamily="34" charset="0"/>
              </a:rPr>
              <a:t>-4</a:t>
            </a:r>
            <a:r>
              <a:rPr lang="en-US" sz="3200" dirty="0" smtClean="0">
                <a:latin typeface="NikoshBAN" pitchFamily="2" charset="0"/>
                <a:cs typeface="NikoshBAN" pitchFamily="2" charset="0"/>
              </a:rPr>
              <a:t> ~ </a:t>
            </a:r>
            <a:r>
              <a:rPr lang="el-GR" sz="3200" dirty="0" smtClean="0">
                <a:latin typeface="Arial"/>
                <a:cs typeface="Arial"/>
              </a:rPr>
              <a:t>Ω</a:t>
            </a:r>
            <a:r>
              <a:rPr lang="en-US" sz="3200" dirty="0" smtClean="0">
                <a:latin typeface="NikoshBAN" pitchFamily="2" charset="0"/>
                <a:cs typeface="NikoshBAN" pitchFamily="2" charset="0"/>
              </a:rPr>
              <a:t>m</a:t>
            </a:r>
            <a:r>
              <a:rPr lang="en-US" sz="3200" dirty="0" smtClean="0">
                <a:latin typeface="Arial" pitchFamily="34" charset="0"/>
                <a:cs typeface="Arial" pitchFamily="34" charset="0"/>
              </a:rPr>
              <a:t>)</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অর্থা</a:t>
            </a:r>
            <a:r>
              <a:rPr lang="en-US" sz="3200" dirty="0" smtClean="0">
                <a:latin typeface="NikoshBAN" pitchFamily="2" charset="0"/>
                <a:cs typeface="NikoshBAN" pitchFamily="2" charset="0"/>
              </a:rPr>
              <a:t>ৎ </a:t>
            </a:r>
            <a:r>
              <a:rPr lang="en-US" sz="3200" dirty="0" err="1" smtClean="0">
                <a:latin typeface="NikoshBAN" pitchFamily="2" charset="0"/>
                <a:cs typeface="NikoshBAN" pitchFamily="2" charset="0"/>
              </a:rPr>
              <a:t>এখানে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ইলেকট্রন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নেই</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40" name="TextBox 39"/>
          <p:cNvSpPr txBox="1"/>
          <p:nvPr/>
        </p:nvSpPr>
        <p:spPr>
          <a:xfrm>
            <a:off x="1676400" y="3200400"/>
            <a:ext cx="6555000" cy="584775"/>
          </a:xfrm>
          <a:prstGeom prst="rect">
            <a:avLst/>
          </a:prstGeom>
          <a:solidFill>
            <a:schemeClr val="accent5">
              <a:lumMod val="40000"/>
              <a:lumOff val="60000"/>
            </a:schemeClr>
          </a:solidFill>
        </p:spPr>
        <p:txBody>
          <a:bodyPr wrap="none" rtlCol="0">
            <a:spAutoFit/>
          </a:bodyPr>
          <a:lstStyle/>
          <a:p>
            <a:r>
              <a:rPr lang="en-US" sz="3200" dirty="0" err="1" smtClean="0">
                <a:latin typeface="NikoshBAN" pitchFamily="2" charset="0"/>
                <a:cs typeface="NikoshBAN" pitchFamily="2" charset="0"/>
              </a:rPr>
              <a:t>পদার্থটি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ঊত্তপ্ত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অবস্থায়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বিদ্যু</a:t>
            </a:r>
            <a:r>
              <a:rPr lang="en-US" sz="3200" dirty="0" smtClean="0">
                <a:latin typeface="NikoshBAN" pitchFamily="2" charset="0"/>
                <a:cs typeface="NikoshBAN" pitchFamily="2" charset="0"/>
              </a:rPr>
              <a:t>ৎ </a:t>
            </a:r>
            <a:r>
              <a:rPr lang="en-US" sz="3200" dirty="0" err="1" smtClean="0">
                <a:latin typeface="NikoshBAN" pitchFamily="2" charset="0"/>
                <a:cs typeface="NikoshBAN" pitchFamily="2" charset="0"/>
              </a:rPr>
              <a:t>পরিবহন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করছে</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কেন?</a:t>
            </a:r>
            <a:endParaRPr lang="en-US" sz="3200" dirty="0">
              <a:latin typeface="NikoshBAN" pitchFamily="2" charset="0"/>
              <a:cs typeface="NikoshBAN" pitchFamily="2" charset="0"/>
            </a:endParaRPr>
          </a:p>
        </p:txBody>
      </p:sp>
      <p:sp>
        <p:nvSpPr>
          <p:cNvPr id="42" name="TextBox 41"/>
          <p:cNvSpPr txBox="1"/>
          <p:nvPr/>
        </p:nvSpPr>
        <p:spPr>
          <a:xfrm>
            <a:off x="1066800" y="3200400"/>
            <a:ext cx="6914072" cy="646331"/>
          </a:xfrm>
          <a:prstGeom prst="rect">
            <a:avLst/>
          </a:prstGeom>
          <a:solidFill>
            <a:schemeClr val="accent6">
              <a:lumMod val="40000"/>
              <a:lumOff val="60000"/>
            </a:schemeClr>
          </a:solidFill>
        </p:spPr>
        <p:txBody>
          <a:bodyPr wrap="none" rtlCol="0">
            <a:spAutoFit/>
          </a:bodyPr>
          <a:lstStyle/>
          <a:p>
            <a:r>
              <a:rPr lang="en-US" sz="3600" dirty="0" err="1" smtClean="0">
                <a:latin typeface="NikoshBAN" pitchFamily="2" charset="0"/>
                <a:cs typeface="NikoshBAN" pitchFamily="2" charset="0"/>
              </a:rPr>
              <a:t>এই</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পদার্থটি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অর্ধপরিবাহী</a:t>
            </a:r>
            <a:r>
              <a:rPr lang="en-US" sz="3600" dirty="0" smtClean="0">
                <a:latin typeface="Arial" pitchFamily="34" charset="0"/>
                <a:cs typeface="Arial" pitchFamily="34" charset="0"/>
              </a:rPr>
              <a:t>(Semiconductor)</a:t>
            </a:r>
            <a:endParaRPr lang="en-US" sz="3600" dirty="0">
              <a:latin typeface="NikoshBAN" pitchFamily="2" charset="0"/>
              <a:cs typeface="NikoshBAN" pitchFamily="2" charset="0"/>
            </a:endParaRPr>
          </a:p>
        </p:txBody>
      </p:sp>
      <p:sp>
        <p:nvSpPr>
          <p:cNvPr id="43" name="TextBox 42"/>
          <p:cNvSpPr txBox="1"/>
          <p:nvPr/>
        </p:nvSpPr>
        <p:spPr>
          <a:xfrm>
            <a:off x="1295400" y="3239869"/>
            <a:ext cx="7290778" cy="646331"/>
          </a:xfrm>
          <a:prstGeom prst="rect">
            <a:avLst/>
          </a:prstGeom>
          <a:solidFill>
            <a:schemeClr val="accent6">
              <a:lumMod val="40000"/>
              <a:lumOff val="60000"/>
            </a:schemeClr>
          </a:solidFill>
        </p:spPr>
        <p:txBody>
          <a:bodyPr wrap="none" rtlCol="0">
            <a:spAutoFit/>
          </a:bodyPr>
          <a:lstStyle/>
          <a:p>
            <a:r>
              <a:rPr lang="en-US" sz="3600" dirty="0" err="1" smtClean="0">
                <a:latin typeface="NikoshBAN" pitchFamily="2" charset="0"/>
                <a:cs typeface="NikoshBAN" pitchFamily="2" charset="0"/>
              </a:rPr>
              <a:t>এরুপ</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কয়েকটি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অর্ধপরিবাহী</a:t>
            </a:r>
            <a:r>
              <a:rPr lang="en-US" sz="3600" dirty="0" smtClean="0">
                <a:latin typeface="Arial" pitchFamily="34" charset="0"/>
                <a:cs typeface="Arial" pitchFamily="34" charset="0"/>
              </a:rPr>
              <a:t>(Semiconductor)</a:t>
            </a:r>
            <a:endParaRPr lang="en-US" sz="3600" dirty="0">
              <a:latin typeface="NikoshBAN" pitchFamily="2" charset="0"/>
              <a:cs typeface="NikoshBAN" pitchFamily="2" charset="0"/>
            </a:endParaRPr>
          </a:p>
        </p:txBody>
      </p:sp>
      <p:pic>
        <p:nvPicPr>
          <p:cNvPr id="44" name="Picture 43" descr="250px-Polycrystalline-germanium.jpg"/>
          <p:cNvPicPr>
            <a:picLocks noChangeAspect="1"/>
          </p:cNvPicPr>
          <p:nvPr/>
        </p:nvPicPr>
        <p:blipFill>
          <a:blip r:embed="rId8" cstate="print"/>
          <a:stretch>
            <a:fillRect/>
          </a:stretch>
        </p:blipFill>
        <p:spPr>
          <a:xfrm>
            <a:off x="784726" y="4093972"/>
            <a:ext cx="1854200" cy="1468628"/>
          </a:xfrm>
          <a:prstGeom prst="rect">
            <a:avLst/>
          </a:prstGeom>
        </p:spPr>
      </p:pic>
      <p:pic>
        <p:nvPicPr>
          <p:cNvPr id="45" name="Picture 44" descr="250px-Gallium_crystals.jpg"/>
          <p:cNvPicPr>
            <a:picLocks noChangeAspect="1"/>
          </p:cNvPicPr>
          <p:nvPr/>
        </p:nvPicPr>
        <p:blipFill>
          <a:blip r:embed="rId9" cstate="print"/>
          <a:stretch>
            <a:fillRect/>
          </a:stretch>
        </p:blipFill>
        <p:spPr>
          <a:xfrm>
            <a:off x="3039244" y="4093972"/>
            <a:ext cx="2266682" cy="1468628"/>
          </a:xfrm>
          <a:prstGeom prst="rect">
            <a:avLst/>
          </a:prstGeom>
        </p:spPr>
      </p:pic>
      <p:pic>
        <p:nvPicPr>
          <p:cNvPr id="46" name="Picture 45" descr="250px-Indium.jpg"/>
          <p:cNvPicPr>
            <a:picLocks noChangeAspect="1"/>
          </p:cNvPicPr>
          <p:nvPr/>
        </p:nvPicPr>
        <p:blipFill>
          <a:blip r:embed="rId10" cstate="print"/>
          <a:stretch>
            <a:fillRect/>
          </a:stretch>
        </p:blipFill>
        <p:spPr>
          <a:xfrm>
            <a:off x="5940926" y="4093972"/>
            <a:ext cx="2260600" cy="1468628"/>
          </a:xfrm>
          <a:prstGeom prst="rect">
            <a:avLst/>
          </a:prstGeom>
        </p:spPr>
      </p:pic>
      <p:sp>
        <p:nvSpPr>
          <p:cNvPr id="47" name="TextBox 46"/>
          <p:cNvSpPr txBox="1"/>
          <p:nvPr/>
        </p:nvSpPr>
        <p:spPr>
          <a:xfrm>
            <a:off x="966537" y="5496580"/>
            <a:ext cx="1443024" cy="523220"/>
          </a:xfrm>
          <a:prstGeom prst="rect">
            <a:avLst/>
          </a:prstGeom>
          <a:solidFill>
            <a:schemeClr val="bg1">
              <a:lumMod val="85000"/>
            </a:schemeClr>
          </a:solidFill>
        </p:spPr>
        <p:txBody>
          <a:bodyPr wrap="none" rtlCol="0">
            <a:spAutoFit/>
          </a:bodyPr>
          <a:lstStyle/>
          <a:p>
            <a:r>
              <a:rPr lang="en-US" sz="2800" dirty="0" err="1" smtClean="0">
                <a:latin typeface="NikoshBAN" pitchFamily="2" charset="0"/>
                <a:cs typeface="NikoshBAN" pitchFamily="2" charset="0"/>
              </a:rPr>
              <a:t>জার্মেনিয়াম</a:t>
            </a:r>
            <a:endParaRPr lang="en-US" sz="2800" dirty="0">
              <a:latin typeface="NikoshBAN" pitchFamily="2" charset="0"/>
              <a:cs typeface="NikoshBAN" pitchFamily="2" charset="0"/>
            </a:endParaRPr>
          </a:p>
        </p:txBody>
      </p:sp>
      <p:sp>
        <p:nvSpPr>
          <p:cNvPr id="48" name="TextBox 47"/>
          <p:cNvSpPr txBox="1"/>
          <p:nvPr/>
        </p:nvSpPr>
        <p:spPr>
          <a:xfrm>
            <a:off x="3553923" y="5496580"/>
            <a:ext cx="1218603" cy="523220"/>
          </a:xfrm>
          <a:prstGeom prst="rect">
            <a:avLst/>
          </a:prstGeom>
          <a:solidFill>
            <a:schemeClr val="bg1">
              <a:lumMod val="85000"/>
            </a:schemeClr>
          </a:solidFill>
        </p:spPr>
        <p:txBody>
          <a:bodyPr wrap="none" rtlCol="0">
            <a:spAutoFit/>
          </a:bodyPr>
          <a:lstStyle/>
          <a:p>
            <a:r>
              <a:rPr lang="en-US" sz="2800" dirty="0" err="1" smtClean="0">
                <a:latin typeface="NikoshBAN" pitchFamily="2" charset="0"/>
                <a:cs typeface="NikoshBAN" pitchFamily="2" charset="0"/>
              </a:rPr>
              <a:t>গ্যালিয়াম</a:t>
            </a:r>
            <a:endParaRPr lang="en-US" sz="2800" dirty="0">
              <a:latin typeface="NikoshBAN" pitchFamily="2" charset="0"/>
              <a:cs typeface="NikoshBAN" pitchFamily="2" charset="0"/>
            </a:endParaRPr>
          </a:p>
        </p:txBody>
      </p:sp>
      <p:sp>
        <p:nvSpPr>
          <p:cNvPr id="49" name="TextBox 48"/>
          <p:cNvSpPr txBox="1"/>
          <p:nvPr/>
        </p:nvSpPr>
        <p:spPr>
          <a:xfrm>
            <a:off x="6382179" y="5520643"/>
            <a:ext cx="1200970" cy="523220"/>
          </a:xfrm>
          <a:prstGeom prst="rect">
            <a:avLst/>
          </a:prstGeom>
          <a:solidFill>
            <a:schemeClr val="bg1">
              <a:lumMod val="85000"/>
            </a:schemeClr>
          </a:solidFill>
        </p:spPr>
        <p:txBody>
          <a:bodyPr wrap="none" rtlCol="0">
            <a:spAutoFit/>
          </a:bodyPr>
          <a:lstStyle/>
          <a:p>
            <a:r>
              <a:rPr lang="en-US" sz="2800" dirty="0" err="1" smtClean="0">
                <a:latin typeface="NikoshBAN" pitchFamily="2" charset="0"/>
                <a:cs typeface="NikoshBAN" pitchFamily="2" charset="0"/>
              </a:rPr>
              <a:t>ইনডিয়াম</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up)">
                                      <p:cBhvr>
                                        <p:cTn id="13" dur="2000"/>
                                        <p:tgtEl>
                                          <p:spTgt spid="3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up)">
                                      <p:cBhvr>
                                        <p:cTn id="16" dur="20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000" fill="hold"/>
                                        <p:tgtEl>
                                          <p:spTgt spid="3"/>
                                        </p:tgtEl>
                                        <p:attrNameLst>
                                          <p:attrName>ppt_x</p:attrName>
                                        </p:attrNameLst>
                                      </p:cBhvr>
                                      <p:tavLst>
                                        <p:tav tm="0">
                                          <p:val>
                                            <p:strVal val="0-#ppt_w/2"/>
                                          </p:val>
                                        </p:tav>
                                        <p:tav tm="100000">
                                          <p:val>
                                            <p:strVal val="#ppt_x"/>
                                          </p:val>
                                        </p:tav>
                                      </p:tavLst>
                                    </p:anim>
                                    <p:anim calcmode="lin" valueType="num">
                                      <p:cBhvr additive="base">
                                        <p:cTn id="22"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2000" fill="hold"/>
                                        <p:tgtEl>
                                          <p:spTgt spid="4"/>
                                        </p:tgtEl>
                                        <p:attrNameLst>
                                          <p:attrName>ppt_x</p:attrName>
                                        </p:attrNameLst>
                                      </p:cBhvr>
                                      <p:tavLst>
                                        <p:tav tm="0">
                                          <p:val>
                                            <p:strVal val="1+#ppt_w/2"/>
                                          </p:val>
                                        </p:tav>
                                        <p:tav tm="100000">
                                          <p:val>
                                            <p:strVal val="#ppt_x"/>
                                          </p:val>
                                        </p:tav>
                                      </p:tavLst>
                                    </p:anim>
                                    <p:anim calcmode="lin" valueType="num">
                                      <p:cBhvr additive="base">
                                        <p:cTn id="2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2000"/>
                                        <p:tgtEl>
                                          <p:spTgt spid="9"/>
                                        </p:tgtEl>
                                      </p:cBhvr>
                                    </p:animEffect>
                                  </p:childTnLst>
                                </p:cTn>
                              </p:par>
                            </p:childTnLst>
                          </p:cTn>
                        </p:par>
                        <p:par>
                          <p:cTn id="34" fill="hold">
                            <p:stCondLst>
                              <p:cond delay="2000"/>
                            </p:stCondLst>
                            <p:childTnLst>
                              <p:par>
                                <p:cTn id="35" presetID="22" presetClass="entr" presetSubtype="1"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2000"/>
                                        <p:tgtEl>
                                          <p:spTgt spid="10"/>
                                        </p:tgtEl>
                                      </p:cBhvr>
                                    </p:animEffect>
                                  </p:childTnLst>
                                </p:cTn>
                              </p:par>
                            </p:childTnLst>
                          </p:cTn>
                        </p:par>
                        <p:par>
                          <p:cTn id="38" fill="hold">
                            <p:stCondLst>
                              <p:cond delay="4000"/>
                            </p:stCondLst>
                            <p:childTnLst>
                              <p:par>
                                <p:cTn id="39" presetID="22" presetClass="entr" presetSubtype="2"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right)">
                                      <p:cBhvr>
                                        <p:cTn id="41" dur="20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20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10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left)">
                                      <p:cBhvr>
                                        <p:cTn id="56" dur="1000"/>
                                        <p:tgtEl>
                                          <p:spTgt spid="3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1000"/>
                                        <p:tgtEl>
                                          <p:spTgt spid="37"/>
                                        </p:tgtEl>
                                      </p:cBhvr>
                                    </p:animEffect>
                                    <p:set>
                                      <p:cBhvr>
                                        <p:cTn id="61" dur="1" fill="hold">
                                          <p:stCondLst>
                                            <p:cond delay="999"/>
                                          </p:stCondLst>
                                        </p:cTn>
                                        <p:tgtEl>
                                          <p:spTgt spid="37"/>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left)">
                                      <p:cBhvr>
                                        <p:cTn id="66" dur="10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1000"/>
                                        <p:tgtEl>
                                          <p:spTgt spid="38"/>
                                        </p:tgtEl>
                                      </p:cBhvr>
                                    </p:animEffect>
                                    <p:set>
                                      <p:cBhvr>
                                        <p:cTn id="71" dur="1" fill="hold">
                                          <p:stCondLst>
                                            <p:cond delay="999"/>
                                          </p:stCondLst>
                                        </p:cTn>
                                        <p:tgtEl>
                                          <p:spTgt spid="38"/>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0" presetClass="path" presetSubtype="0" fill="hold" nodeType="clickEffect">
                                  <p:stCondLst>
                                    <p:cond delay="0"/>
                                  </p:stCondLst>
                                  <p:childTnLst>
                                    <p:animMotion origin="layout" path="M 8.33333E-7 -0.00695 L -0.0026 -0.55787 L 0.07639 -0.56134 L -0.0658 -0.55787 L 0.07899 -0.55787 L -0.0632 -0.56482 L 0.0026 -0.5544 " pathEditMode="relative" rAng="0" ptsTypes="AAAAAAA">
                                      <p:cBhvr>
                                        <p:cTn id="75" dur="7000" fill="hold"/>
                                        <p:tgtEl>
                                          <p:spTgt spid="5"/>
                                        </p:tgtEl>
                                        <p:attrNameLst>
                                          <p:attrName>ppt_x</p:attrName>
                                          <p:attrName>ppt_y</p:attrName>
                                        </p:attrNameLst>
                                      </p:cBhvr>
                                      <p:rCtr x="700" y="-27900"/>
                                    </p:animMotion>
                                  </p:childTnLst>
                                </p:cTn>
                              </p:par>
                            </p:childTnLst>
                          </p:cTn>
                        </p:par>
                        <p:par>
                          <p:cTn id="76" fill="hold">
                            <p:stCondLst>
                              <p:cond delay="7000"/>
                            </p:stCondLst>
                            <p:childTnLst>
                              <p:par>
                                <p:cTn id="77" presetID="1" presetClass="entr" presetSubtype="0" fill="hold" nodeType="afterEffect">
                                  <p:stCondLst>
                                    <p:cond delay="0"/>
                                  </p:stCondLst>
                                  <p:childTnLst>
                                    <p:set>
                                      <p:cBhvr>
                                        <p:cTn id="78" dur="1" fill="hold">
                                          <p:stCondLst>
                                            <p:cond delay="0"/>
                                          </p:stCondLst>
                                        </p:cTn>
                                        <p:tgtEl>
                                          <p:spTgt spid="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wipe(left)">
                                      <p:cBhvr>
                                        <p:cTn id="83" dur="1000"/>
                                        <p:tgtEl>
                                          <p:spTgt spid="4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1" nodeType="clickEffect">
                                  <p:stCondLst>
                                    <p:cond delay="0"/>
                                  </p:stCondLst>
                                  <p:childTnLst>
                                    <p:animEffect transition="out" filter="fade">
                                      <p:cBhvr>
                                        <p:cTn id="87" dur="1000"/>
                                        <p:tgtEl>
                                          <p:spTgt spid="40"/>
                                        </p:tgtEl>
                                      </p:cBhvr>
                                    </p:animEffect>
                                    <p:set>
                                      <p:cBhvr>
                                        <p:cTn id="88" dur="1" fill="hold">
                                          <p:stCondLst>
                                            <p:cond delay="999"/>
                                          </p:stCondLst>
                                        </p:cTn>
                                        <p:tgtEl>
                                          <p:spTgt spid="40"/>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1000"/>
                                        <p:tgtEl>
                                          <p:spTgt spid="42"/>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xit" presetSubtype="4" fill="hold" nodeType="clickEffect">
                                  <p:stCondLst>
                                    <p:cond delay="0"/>
                                  </p:stCondLst>
                                  <p:childTnLst>
                                    <p:anim calcmode="lin" valueType="num">
                                      <p:cBhvr additive="base">
                                        <p:cTn id="97" dur="500"/>
                                        <p:tgtEl>
                                          <p:spTgt spid="5"/>
                                        </p:tgtEl>
                                        <p:attrNameLst>
                                          <p:attrName>ppt_x</p:attrName>
                                        </p:attrNameLst>
                                      </p:cBhvr>
                                      <p:tavLst>
                                        <p:tav tm="0">
                                          <p:val>
                                            <p:strVal val="ppt_x"/>
                                          </p:val>
                                        </p:tav>
                                        <p:tav tm="100000">
                                          <p:val>
                                            <p:strVal val="ppt_x"/>
                                          </p:val>
                                        </p:tav>
                                      </p:tavLst>
                                    </p:anim>
                                    <p:anim calcmode="lin" valueType="num">
                                      <p:cBhvr additive="base">
                                        <p:cTn id="98" dur="500"/>
                                        <p:tgtEl>
                                          <p:spTgt spid="5"/>
                                        </p:tgtEl>
                                        <p:attrNameLst>
                                          <p:attrName>ppt_y</p:attrName>
                                        </p:attrNameLst>
                                      </p:cBhvr>
                                      <p:tavLst>
                                        <p:tav tm="0">
                                          <p:val>
                                            <p:strVal val="ppt_y"/>
                                          </p:val>
                                        </p:tav>
                                        <p:tav tm="100000">
                                          <p:val>
                                            <p:strVal val="1+ppt_h/2"/>
                                          </p:val>
                                        </p:tav>
                                      </p:tavLst>
                                    </p:anim>
                                    <p:set>
                                      <p:cBhvr>
                                        <p:cTn id="99" dur="1" fill="hold">
                                          <p:stCondLst>
                                            <p:cond delay="499"/>
                                          </p:stCondLst>
                                        </p:cTn>
                                        <p:tgtEl>
                                          <p:spTgt spid="5"/>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2000"/>
                                        <p:tgtEl>
                                          <p:spTgt spid="6"/>
                                        </p:tgtEl>
                                      </p:cBhvr>
                                    </p:animEffect>
                                    <p:set>
                                      <p:cBhvr>
                                        <p:cTn id="102" dur="1" fill="hold">
                                          <p:stCondLst>
                                            <p:cond delay="1999"/>
                                          </p:stCondLst>
                                        </p:cTn>
                                        <p:tgtEl>
                                          <p:spTgt spid="6"/>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1000"/>
                                        <p:tgtEl>
                                          <p:spTgt spid="42"/>
                                        </p:tgtEl>
                                      </p:cBhvr>
                                    </p:animEffect>
                                    <p:set>
                                      <p:cBhvr>
                                        <p:cTn id="107" dur="1" fill="hold">
                                          <p:stCondLst>
                                            <p:cond delay="999"/>
                                          </p:stCondLst>
                                        </p:cTn>
                                        <p:tgtEl>
                                          <p:spTgt spid="42"/>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wipe(left)">
                                      <p:cBhvr>
                                        <p:cTn id="112" dur="2000"/>
                                        <p:tgtEl>
                                          <p:spTgt spid="43"/>
                                        </p:tgtEl>
                                      </p:cBhvr>
                                    </p:animEffect>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44"/>
                                        </p:tgtEl>
                                        <p:attrNameLst>
                                          <p:attrName>style.visibility</p:attrName>
                                        </p:attrNameLst>
                                      </p:cBhvr>
                                      <p:to>
                                        <p:strVal val="visible"/>
                                      </p:to>
                                    </p:set>
                                    <p:anim calcmode="lin" valueType="num">
                                      <p:cBhvr additive="base">
                                        <p:cTn id="117" dur="500" fill="hold"/>
                                        <p:tgtEl>
                                          <p:spTgt spid="44"/>
                                        </p:tgtEl>
                                        <p:attrNameLst>
                                          <p:attrName>ppt_x</p:attrName>
                                        </p:attrNameLst>
                                      </p:cBhvr>
                                      <p:tavLst>
                                        <p:tav tm="0">
                                          <p:val>
                                            <p:strVal val="#ppt_x"/>
                                          </p:val>
                                        </p:tav>
                                        <p:tav tm="100000">
                                          <p:val>
                                            <p:strVal val="#ppt_x"/>
                                          </p:val>
                                        </p:tav>
                                      </p:tavLst>
                                    </p:anim>
                                    <p:anim calcmode="lin" valueType="num">
                                      <p:cBhvr additive="base">
                                        <p:cTn id="118" dur="500" fill="hold"/>
                                        <p:tgtEl>
                                          <p:spTgt spid="44"/>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 calcmode="lin" valueType="num">
                                      <p:cBhvr additive="base">
                                        <p:cTn id="121" dur="500" fill="hold"/>
                                        <p:tgtEl>
                                          <p:spTgt spid="47"/>
                                        </p:tgtEl>
                                        <p:attrNameLst>
                                          <p:attrName>ppt_x</p:attrName>
                                        </p:attrNameLst>
                                      </p:cBhvr>
                                      <p:tavLst>
                                        <p:tav tm="0">
                                          <p:val>
                                            <p:strVal val="#ppt_x"/>
                                          </p:val>
                                        </p:tav>
                                        <p:tav tm="100000">
                                          <p:val>
                                            <p:strVal val="#ppt_x"/>
                                          </p:val>
                                        </p:tav>
                                      </p:tavLst>
                                    </p:anim>
                                    <p:anim calcmode="lin" valueType="num">
                                      <p:cBhvr additive="base">
                                        <p:cTn id="12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ppt_x"/>
                                          </p:val>
                                        </p:tav>
                                        <p:tav tm="100000">
                                          <p:val>
                                            <p:strVal val="#ppt_x"/>
                                          </p:val>
                                        </p:tav>
                                      </p:tavLst>
                                    </p:anim>
                                    <p:anim calcmode="lin" valueType="num">
                                      <p:cBhvr additive="base">
                                        <p:cTn id="128" dur="500" fill="hold"/>
                                        <p:tgtEl>
                                          <p:spTgt spid="4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8"/>
                                        </p:tgtEl>
                                        <p:attrNameLst>
                                          <p:attrName>style.visibility</p:attrName>
                                        </p:attrNameLst>
                                      </p:cBhvr>
                                      <p:to>
                                        <p:strVal val="visible"/>
                                      </p:to>
                                    </p:set>
                                    <p:anim calcmode="lin" valueType="num">
                                      <p:cBhvr additive="base">
                                        <p:cTn id="131" dur="500" fill="hold"/>
                                        <p:tgtEl>
                                          <p:spTgt spid="48"/>
                                        </p:tgtEl>
                                        <p:attrNameLst>
                                          <p:attrName>ppt_x</p:attrName>
                                        </p:attrNameLst>
                                      </p:cBhvr>
                                      <p:tavLst>
                                        <p:tav tm="0">
                                          <p:val>
                                            <p:strVal val="#ppt_x"/>
                                          </p:val>
                                        </p:tav>
                                        <p:tav tm="100000">
                                          <p:val>
                                            <p:strVal val="#ppt_x"/>
                                          </p:val>
                                        </p:tav>
                                      </p:tavLst>
                                    </p:anim>
                                    <p:anim calcmode="lin" valueType="num">
                                      <p:cBhvr additive="base">
                                        <p:cTn id="13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500" fill="hold"/>
                                        <p:tgtEl>
                                          <p:spTgt spid="49"/>
                                        </p:tgtEl>
                                        <p:attrNameLst>
                                          <p:attrName>ppt_x</p:attrName>
                                        </p:attrNameLst>
                                      </p:cBhvr>
                                      <p:tavLst>
                                        <p:tav tm="0">
                                          <p:val>
                                            <p:strVal val="#ppt_x"/>
                                          </p:val>
                                        </p:tav>
                                        <p:tav tm="100000">
                                          <p:val>
                                            <p:strVal val="#ppt_x"/>
                                          </p:val>
                                        </p:tav>
                                      </p:tavLst>
                                    </p:anim>
                                    <p:anim calcmode="lin" valueType="num">
                                      <p:cBhvr additive="base">
                                        <p:cTn id="138" dur="500" fill="hold"/>
                                        <p:tgtEl>
                                          <p:spTgt spid="49"/>
                                        </p:tgtEl>
                                        <p:attrNameLst>
                                          <p:attrName>ppt_y</p:attrName>
                                        </p:attrNameLst>
                                      </p:cBhvr>
                                      <p:tavLst>
                                        <p:tav tm="0">
                                          <p:val>
                                            <p:strVal val="1+#ppt_h/2"/>
                                          </p:val>
                                        </p:tav>
                                        <p:tav tm="100000">
                                          <p:val>
                                            <p:strVal val="#ppt_y"/>
                                          </p:val>
                                        </p:tav>
                                      </p:tavLst>
                                    </p:anim>
                                  </p:childTnLst>
                                </p:cTn>
                              </p:par>
                              <p:par>
                                <p:cTn id="139" presetID="2" presetClass="entr" presetSubtype="4" fill="hold" nodeType="withEffect">
                                  <p:stCondLst>
                                    <p:cond delay="0"/>
                                  </p:stCondLst>
                                  <p:childTnLst>
                                    <p:set>
                                      <p:cBhvr>
                                        <p:cTn id="140" dur="1" fill="hold">
                                          <p:stCondLst>
                                            <p:cond delay="0"/>
                                          </p:stCondLst>
                                        </p:cTn>
                                        <p:tgtEl>
                                          <p:spTgt spid="46"/>
                                        </p:tgtEl>
                                        <p:attrNameLst>
                                          <p:attrName>style.visibility</p:attrName>
                                        </p:attrNameLst>
                                      </p:cBhvr>
                                      <p:to>
                                        <p:strVal val="visible"/>
                                      </p:to>
                                    </p:set>
                                    <p:anim calcmode="lin" valueType="num">
                                      <p:cBhvr additive="base">
                                        <p:cTn id="141" dur="500" fill="hold"/>
                                        <p:tgtEl>
                                          <p:spTgt spid="46"/>
                                        </p:tgtEl>
                                        <p:attrNameLst>
                                          <p:attrName>ppt_x</p:attrName>
                                        </p:attrNameLst>
                                      </p:cBhvr>
                                      <p:tavLst>
                                        <p:tav tm="0">
                                          <p:val>
                                            <p:strVal val="#ppt_x"/>
                                          </p:val>
                                        </p:tav>
                                        <p:tav tm="100000">
                                          <p:val>
                                            <p:strVal val="#ppt_x"/>
                                          </p:val>
                                        </p:tav>
                                      </p:tavLst>
                                    </p:anim>
                                    <p:anim calcmode="lin" valueType="num">
                                      <p:cBhvr additive="base">
                                        <p:cTn id="14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7" grpId="1" animBg="1"/>
      <p:bldP spid="38" grpId="0" animBg="1"/>
      <p:bldP spid="38" grpId="1" animBg="1"/>
      <p:bldP spid="40" grpId="0" animBg="1"/>
      <p:bldP spid="40" grpId="1" animBg="1"/>
      <p:bldP spid="42" grpId="0" animBg="1"/>
      <p:bldP spid="42" grpId="1" animBg="1"/>
      <p:bldP spid="43" grpId="0" animBg="1"/>
      <p:bldP spid="47" grpId="0" animBg="1"/>
      <p:bldP spid="48" grpId="0" animBg="1"/>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Silicon Powder.jpg"/>
          <p:cNvPicPr>
            <a:picLocks noChangeAspect="1"/>
          </p:cNvPicPr>
          <p:nvPr/>
        </p:nvPicPr>
        <p:blipFill>
          <a:blip r:embed="rId3" cstate="print"/>
          <a:stretch>
            <a:fillRect/>
          </a:stretch>
        </p:blipFill>
        <p:spPr>
          <a:xfrm>
            <a:off x="5639939" y="533400"/>
            <a:ext cx="1955590" cy="1597660"/>
          </a:xfrm>
          <a:prstGeom prst="rect">
            <a:avLst/>
          </a:prstGeom>
        </p:spPr>
      </p:pic>
      <p:pic>
        <p:nvPicPr>
          <p:cNvPr id="32" name="Picture 31" descr="silicon_rod.jpg"/>
          <p:cNvPicPr>
            <a:picLocks noChangeAspect="1"/>
          </p:cNvPicPr>
          <p:nvPr/>
        </p:nvPicPr>
        <p:blipFill>
          <a:blip r:embed="rId4" cstate="print"/>
          <a:stretch>
            <a:fillRect/>
          </a:stretch>
        </p:blipFill>
        <p:spPr>
          <a:xfrm>
            <a:off x="1704474" y="533400"/>
            <a:ext cx="2133600" cy="1600200"/>
          </a:xfrm>
          <a:prstGeom prst="rect">
            <a:avLst/>
          </a:prstGeom>
        </p:spPr>
      </p:pic>
      <p:grpSp>
        <p:nvGrpSpPr>
          <p:cNvPr id="41" name="Group 40"/>
          <p:cNvGrpSpPr/>
          <p:nvPr/>
        </p:nvGrpSpPr>
        <p:grpSpPr>
          <a:xfrm>
            <a:off x="762000" y="2708564"/>
            <a:ext cx="3616036" cy="3616036"/>
            <a:chOff x="1143000" y="2708564"/>
            <a:chExt cx="3616036" cy="3616036"/>
          </a:xfrm>
        </p:grpSpPr>
        <p:pic>
          <p:nvPicPr>
            <p:cNvPr id="34" name="Picture 33" descr="Nucleus.png"/>
            <p:cNvPicPr>
              <a:picLocks noChangeAspect="1"/>
            </p:cNvPicPr>
            <p:nvPr/>
          </p:nvPicPr>
          <p:blipFill>
            <a:blip r:embed="rId5" cstate="print">
              <a:lum bright="10000"/>
            </a:blip>
            <a:stretch>
              <a:fillRect/>
            </a:stretch>
          </p:blipFill>
          <p:spPr>
            <a:xfrm>
              <a:off x="1143000" y="2708564"/>
              <a:ext cx="3616036" cy="3616036"/>
            </a:xfrm>
            <a:prstGeom prst="rect">
              <a:avLst/>
            </a:prstGeom>
          </p:spPr>
        </p:pic>
        <p:sp>
          <p:nvSpPr>
            <p:cNvPr id="9" name="Oval 8"/>
            <p:cNvSpPr/>
            <p:nvPr/>
          </p:nvSpPr>
          <p:spPr>
            <a:xfrm>
              <a:off x="1799932" y="3365496"/>
              <a:ext cx="2208606" cy="2208606"/>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flipH="1">
              <a:off x="1649830" y="4180320"/>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flipH="1">
              <a:off x="3863224" y="4252977"/>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flipH="1">
              <a:off x="2721970" y="3215394"/>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flipH="1">
              <a:off x="2721970" y="5413281"/>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Picture1.emf"/>
            <p:cNvPicPr>
              <a:picLocks noChangeAspect="1"/>
            </p:cNvPicPr>
            <p:nvPr/>
          </p:nvPicPr>
          <p:blipFill>
            <a:blip r:embed="rId6" cstate="print"/>
            <a:stretch>
              <a:fillRect/>
            </a:stretch>
          </p:blipFill>
          <p:spPr>
            <a:xfrm>
              <a:off x="2614756" y="4180320"/>
              <a:ext cx="625976" cy="624789"/>
            </a:xfrm>
            <a:prstGeom prst="rect">
              <a:avLst/>
            </a:prstGeom>
          </p:spPr>
        </p:pic>
        <p:sp>
          <p:nvSpPr>
            <p:cNvPr id="45" name="Oval 44"/>
            <p:cNvSpPr/>
            <p:nvPr/>
          </p:nvSpPr>
          <p:spPr>
            <a:xfrm>
              <a:off x="1328188" y="2893752"/>
              <a:ext cx="3152095" cy="3152095"/>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flipH="1">
              <a:off x="4330180" y="4341141"/>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flipH="1">
              <a:off x="2721970" y="2732931"/>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flipH="1">
              <a:off x="2724150" y="5895744"/>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flipH="1">
              <a:off x="1180768" y="4165004"/>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flipH="1">
              <a:off x="1917865" y="3590643"/>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flipH="1">
              <a:off x="1864258" y="4984425"/>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flipH="1">
              <a:off x="3526075" y="3537036"/>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flipH="1">
              <a:off x="3686896" y="4984425"/>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336002" y="3901566"/>
              <a:ext cx="1136466" cy="1136466"/>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flipH="1">
              <a:off x="2737284" y="3774439"/>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flipH="1">
              <a:off x="2790891" y="4865629"/>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667000" y="4267200"/>
              <a:ext cx="458780" cy="461665"/>
            </a:xfrm>
            <a:prstGeom prst="rect">
              <a:avLst/>
            </a:prstGeom>
            <a:noFill/>
          </p:spPr>
          <p:txBody>
            <a:bodyPr wrap="none" rtlCol="0">
              <a:spAutoFit/>
            </a:bodyPr>
            <a:lstStyle/>
            <a:p>
              <a:r>
                <a:rPr lang="en-US" sz="2400" dirty="0" smtClean="0">
                  <a:solidFill>
                    <a:schemeClr val="bg1"/>
                  </a:solidFill>
                  <a:latin typeface="Arial" pitchFamily="34" charset="0"/>
                  <a:cs typeface="Arial" pitchFamily="34" charset="0"/>
                </a:rPr>
                <a:t>Si</a:t>
              </a:r>
              <a:endParaRPr lang="en-US" sz="2400" dirty="0">
                <a:solidFill>
                  <a:schemeClr val="bg1"/>
                </a:solidFill>
                <a:latin typeface="Arial" pitchFamily="34" charset="0"/>
                <a:cs typeface="Arial" pitchFamily="34" charset="0"/>
              </a:endParaRPr>
            </a:p>
          </p:txBody>
        </p:sp>
      </p:grpSp>
      <p:grpSp>
        <p:nvGrpSpPr>
          <p:cNvPr id="64" name="Group 63"/>
          <p:cNvGrpSpPr/>
          <p:nvPr/>
        </p:nvGrpSpPr>
        <p:grpSpPr>
          <a:xfrm>
            <a:off x="5334000" y="4753630"/>
            <a:ext cx="2448133" cy="523220"/>
            <a:chOff x="5334000" y="4753630"/>
            <a:chExt cx="2448133" cy="523220"/>
          </a:xfrm>
        </p:grpSpPr>
        <p:sp>
          <p:nvSpPr>
            <p:cNvPr id="39" name="Oval 38"/>
            <p:cNvSpPr/>
            <p:nvPr/>
          </p:nvSpPr>
          <p:spPr>
            <a:xfrm flipH="1">
              <a:off x="5334000" y="4781550"/>
              <a:ext cx="420434" cy="42043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6621238" y="4753630"/>
              <a:ext cx="1160895" cy="523220"/>
            </a:xfrm>
            <a:prstGeom prst="rect">
              <a:avLst/>
            </a:prstGeom>
            <a:noFill/>
          </p:spPr>
          <p:txBody>
            <a:bodyPr wrap="none" rtlCol="0">
              <a:spAutoFit/>
            </a:bodyPr>
            <a:lstStyle/>
            <a:p>
              <a:r>
                <a:rPr lang="en-US" sz="2800" dirty="0" err="1" smtClean="0">
                  <a:latin typeface="NikoshBAN" pitchFamily="2" charset="0"/>
                  <a:cs typeface="NikoshBAN" pitchFamily="2" charset="0"/>
                </a:rPr>
                <a:t>ইলেকট্রন</a:t>
              </a:r>
              <a:endParaRPr lang="en-US" sz="2800" dirty="0">
                <a:latin typeface="NikoshBAN" pitchFamily="2" charset="0"/>
                <a:cs typeface="NikoshBAN" pitchFamily="2" charset="0"/>
              </a:endParaRPr>
            </a:p>
          </p:txBody>
        </p:sp>
        <p:cxnSp>
          <p:nvCxnSpPr>
            <p:cNvPr id="58" name="Straight Arrow Connector 57"/>
            <p:cNvCxnSpPr/>
            <p:nvPr/>
          </p:nvCxnSpPr>
          <p:spPr>
            <a:xfrm>
              <a:off x="5791200" y="5014187"/>
              <a:ext cx="707652" cy="210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5257800" y="5410200"/>
            <a:ext cx="2500288" cy="624789"/>
            <a:chOff x="5257800" y="5410200"/>
            <a:chExt cx="2500288" cy="624789"/>
          </a:xfrm>
        </p:grpSpPr>
        <p:pic>
          <p:nvPicPr>
            <p:cNvPr id="37" name="Picture 36" descr="Picture1.emf"/>
            <p:cNvPicPr>
              <a:picLocks noChangeAspect="1"/>
            </p:cNvPicPr>
            <p:nvPr/>
          </p:nvPicPr>
          <p:blipFill>
            <a:blip r:embed="rId6" cstate="print"/>
            <a:stretch>
              <a:fillRect/>
            </a:stretch>
          </p:blipFill>
          <p:spPr>
            <a:xfrm>
              <a:off x="5257800" y="5410200"/>
              <a:ext cx="625976" cy="624789"/>
            </a:xfrm>
            <a:prstGeom prst="rect">
              <a:avLst/>
            </a:prstGeom>
          </p:spPr>
        </p:pic>
        <p:sp>
          <p:nvSpPr>
            <p:cNvPr id="42" name="TextBox 41"/>
            <p:cNvSpPr txBox="1"/>
            <p:nvPr/>
          </p:nvSpPr>
          <p:spPr>
            <a:xfrm>
              <a:off x="6441702" y="5486400"/>
              <a:ext cx="1316386" cy="523220"/>
            </a:xfrm>
            <a:prstGeom prst="rect">
              <a:avLst/>
            </a:prstGeom>
            <a:noFill/>
          </p:spPr>
          <p:txBody>
            <a:bodyPr wrap="none" rtlCol="0">
              <a:spAutoFit/>
            </a:bodyPr>
            <a:lstStyle/>
            <a:p>
              <a:r>
                <a:rPr lang="en-US" sz="2800" dirty="0" err="1" smtClean="0">
                  <a:latin typeface="NikoshBAN" pitchFamily="2" charset="0"/>
                  <a:cs typeface="NikoshBAN" pitchFamily="2" charset="0"/>
                </a:rPr>
                <a:t>নিউক্লিয়াস</a:t>
              </a:r>
              <a:endParaRPr lang="en-US" sz="2800" dirty="0">
                <a:latin typeface="NikoshBAN" pitchFamily="2" charset="0"/>
                <a:cs typeface="NikoshBAN" pitchFamily="2" charset="0"/>
              </a:endParaRPr>
            </a:p>
          </p:txBody>
        </p:sp>
        <p:cxnSp>
          <p:nvCxnSpPr>
            <p:cNvPr id="60" name="Straight Arrow Connector 59"/>
            <p:cNvCxnSpPr/>
            <p:nvPr/>
          </p:nvCxnSpPr>
          <p:spPr>
            <a:xfrm>
              <a:off x="5928360" y="5746957"/>
              <a:ext cx="548640" cy="210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2009274" y="2143780"/>
            <a:ext cx="1518364" cy="523220"/>
          </a:xfrm>
          <a:prstGeom prst="rect">
            <a:avLst/>
          </a:prstGeom>
          <a:noFill/>
        </p:spPr>
        <p:txBody>
          <a:bodyPr wrap="none" rtlCol="0">
            <a:spAutoFit/>
          </a:bodyPr>
          <a:lstStyle/>
          <a:p>
            <a:r>
              <a:rPr lang="en-US" sz="2800" dirty="0" err="1" smtClean="0">
                <a:latin typeface="NikoshBAN" pitchFamily="2" charset="0"/>
                <a:cs typeface="NikoshBAN" pitchFamily="2" charset="0"/>
              </a:rPr>
              <a:t>সিলিকন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রড</a:t>
            </a:r>
            <a:endParaRPr lang="en-US" sz="2800" dirty="0">
              <a:latin typeface="NikoshBAN" pitchFamily="2" charset="0"/>
              <a:cs typeface="NikoshBAN" pitchFamily="2" charset="0"/>
            </a:endParaRPr>
          </a:p>
        </p:txBody>
      </p:sp>
      <p:sp>
        <p:nvSpPr>
          <p:cNvPr id="62" name="TextBox 61"/>
          <p:cNvSpPr txBox="1"/>
          <p:nvPr/>
        </p:nvSpPr>
        <p:spPr>
          <a:xfrm>
            <a:off x="5562600" y="2143780"/>
            <a:ext cx="2032929" cy="523220"/>
          </a:xfrm>
          <a:prstGeom prst="rect">
            <a:avLst/>
          </a:prstGeom>
          <a:noFill/>
        </p:spPr>
        <p:txBody>
          <a:bodyPr wrap="none" rtlCol="0">
            <a:spAutoFit/>
          </a:bodyPr>
          <a:lstStyle/>
          <a:p>
            <a:r>
              <a:rPr lang="en-US" sz="2800" dirty="0" err="1" smtClean="0">
                <a:latin typeface="NikoshBAN" pitchFamily="2" charset="0"/>
                <a:cs typeface="NikoshBAN" pitchFamily="2" charset="0"/>
              </a:rPr>
              <a:t>সিলিকন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পাউডার</a:t>
            </a:r>
            <a:endParaRPr lang="en-US" sz="2800" dirty="0">
              <a:latin typeface="NikoshBAN" pitchFamily="2" charset="0"/>
              <a:cs typeface="NikoshBAN" pitchFamily="2" charset="0"/>
            </a:endParaRPr>
          </a:p>
        </p:txBody>
      </p:sp>
      <p:sp>
        <p:nvSpPr>
          <p:cNvPr id="63" name="TextBox 62"/>
          <p:cNvSpPr txBox="1"/>
          <p:nvPr/>
        </p:nvSpPr>
        <p:spPr>
          <a:xfrm>
            <a:off x="4038600" y="2905780"/>
            <a:ext cx="4742004" cy="523220"/>
          </a:xfrm>
          <a:prstGeom prst="rect">
            <a:avLst/>
          </a:prstGeom>
          <a:solidFill>
            <a:schemeClr val="tx2">
              <a:lumMod val="20000"/>
              <a:lumOff val="80000"/>
            </a:schemeClr>
          </a:solidFill>
        </p:spPr>
        <p:txBody>
          <a:bodyPr wrap="none" rtlCol="0">
            <a:spAutoFit/>
          </a:bodyPr>
          <a:lstStyle/>
          <a:p>
            <a:r>
              <a:rPr lang="en-US" sz="2800" dirty="0" err="1" smtClean="0">
                <a:latin typeface="NikoshBAN" pitchFamily="2" charset="0"/>
                <a:cs typeface="NikoshBAN" pitchFamily="2" charset="0"/>
              </a:rPr>
              <a:t>সিলিকনের</a:t>
            </a:r>
            <a:r>
              <a:rPr lang="en-US" sz="2800" dirty="0" smtClean="0">
                <a:latin typeface="Arial" pitchFamily="34" charset="0"/>
                <a:cs typeface="Arial" pitchFamily="34" charset="0"/>
              </a:rPr>
              <a:t>(Si)</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পারমা</a:t>
            </a:r>
            <a:r>
              <a:rPr lang="bn-BD" sz="2800" dirty="0" smtClean="0">
                <a:latin typeface="NikoshBAN" pitchFamily="2" charset="0"/>
                <a:cs typeface="NikoshBAN" pitchFamily="2" charset="0"/>
              </a:rPr>
              <a:t>ণ</a:t>
            </a:r>
            <a:r>
              <a:rPr lang="en-US" sz="2800" dirty="0" err="1" smtClean="0">
                <a:latin typeface="NikoshBAN" pitchFamily="2" charset="0"/>
                <a:cs typeface="NikoshBAN" pitchFamily="2" charset="0"/>
              </a:rPr>
              <a:t>বিক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সংখ্যা</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কত?</a:t>
            </a:r>
            <a:endParaRPr lang="en-US" sz="2800" dirty="0">
              <a:latin typeface="NikoshBAN" pitchFamily="2" charset="0"/>
              <a:cs typeface="NikoshBAN" pitchFamily="2" charset="0"/>
            </a:endParaRPr>
          </a:p>
        </p:txBody>
      </p:sp>
      <p:sp>
        <p:nvSpPr>
          <p:cNvPr id="44" name="Frame 43"/>
          <p:cNvSpPr/>
          <p:nvPr/>
        </p:nvSpPr>
        <p:spPr>
          <a:xfrm>
            <a:off x="0" y="11373"/>
            <a:ext cx="9144000" cy="6858000"/>
          </a:xfrm>
          <a:prstGeom prst="frame">
            <a:avLst>
              <a:gd name="adj1" fmla="val 1761"/>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1000" fill="hold"/>
                                        <p:tgtEl>
                                          <p:spTgt spid="61"/>
                                        </p:tgtEl>
                                        <p:attrNameLst>
                                          <p:attrName>ppt_x</p:attrName>
                                        </p:attrNameLst>
                                      </p:cBhvr>
                                      <p:tavLst>
                                        <p:tav tm="0">
                                          <p:val>
                                            <p:strVal val="0-#ppt_w/2"/>
                                          </p:val>
                                        </p:tav>
                                        <p:tav tm="100000">
                                          <p:val>
                                            <p:strVal val="#ppt_x"/>
                                          </p:val>
                                        </p:tav>
                                      </p:tavLst>
                                    </p:anim>
                                    <p:anim calcmode="lin" valueType="num">
                                      <p:cBhvr additive="base">
                                        <p:cTn id="8" dur="1000" fill="hold"/>
                                        <p:tgtEl>
                                          <p:spTgt spid="61"/>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1000" fill="hold"/>
                                        <p:tgtEl>
                                          <p:spTgt spid="31"/>
                                        </p:tgtEl>
                                        <p:attrNameLst>
                                          <p:attrName>ppt_x</p:attrName>
                                        </p:attrNameLst>
                                      </p:cBhvr>
                                      <p:tavLst>
                                        <p:tav tm="0">
                                          <p:val>
                                            <p:strVal val="1+#ppt_w/2"/>
                                          </p:val>
                                        </p:tav>
                                        <p:tav tm="100000">
                                          <p:val>
                                            <p:strVal val="#ppt_x"/>
                                          </p:val>
                                        </p:tav>
                                      </p:tavLst>
                                    </p:anim>
                                    <p:anim calcmode="lin" valueType="num">
                                      <p:cBhvr additive="base">
                                        <p:cTn id="18" dur="10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1000" fill="hold"/>
                                        <p:tgtEl>
                                          <p:spTgt spid="62"/>
                                        </p:tgtEl>
                                        <p:attrNameLst>
                                          <p:attrName>ppt_x</p:attrName>
                                        </p:attrNameLst>
                                      </p:cBhvr>
                                      <p:tavLst>
                                        <p:tav tm="0">
                                          <p:val>
                                            <p:strVal val="1+#ppt_w/2"/>
                                          </p:val>
                                        </p:tav>
                                        <p:tav tm="100000">
                                          <p:val>
                                            <p:strVal val="#ppt_x"/>
                                          </p:val>
                                        </p:tav>
                                      </p:tavLst>
                                    </p:anim>
                                    <p:anim calcmode="lin" valueType="num">
                                      <p:cBhvr additive="base">
                                        <p:cTn id="22" dur="10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slide(fromRight)">
                                      <p:cBhvr>
                                        <p:cTn id="27" dur="20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2000" fill="hold"/>
                                        <p:tgtEl>
                                          <p:spTgt spid="41"/>
                                        </p:tgtEl>
                                        <p:attrNameLst>
                                          <p:attrName>ppt_w</p:attrName>
                                        </p:attrNameLst>
                                      </p:cBhvr>
                                      <p:tavLst>
                                        <p:tav tm="0">
                                          <p:val>
                                            <p:fltVal val="0"/>
                                          </p:val>
                                        </p:tav>
                                        <p:tav tm="100000">
                                          <p:val>
                                            <p:strVal val="#ppt_w"/>
                                          </p:val>
                                        </p:tav>
                                      </p:tavLst>
                                    </p:anim>
                                    <p:anim calcmode="lin" valueType="num">
                                      <p:cBhvr>
                                        <p:cTn id="33" dur="2000" fill="hold"/>
                                        <p:tgtEl>
                                          <p:spTgt spid="41"/>
                                        </p:tgtEl>
                                        <p:attrNameLst>
                                          <p:attrName>ppt_h</p:attrName>
                                        </p:attrNameLst>
                                      </p:cBhvr>
                                      <p:tavLst>
                                        <p:tav tm="0">
                                          <p:val>
                                            <p:fltVal val="0"/>
                                          </p:val>
                                        </p:tav>
                                        <p:tav tm="100000">
                                          <p:val>
                                            <p:strVal val="#ppt_h"/>
                                          </p:val>
                                        </p:tav>
                                      </p:tavLst>
                                    </p:anim>
                                    <p:animEffect transition="in" filter="fade">
                                      <p:cBhvr>
                                        <p:cTn id="34" dur="20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64"/>
                                        </p:tgtEl>
                                        <p:attrNameLst>
                                          <p:attrName>style.visibility</p:attrName>
                                        </p:attrNameLst>
                                      </p:cBhvr>
                                      <p:to>
                                        <p:strVal val="visible"/>
                                      </p:to>
                                    </p:set>
                                    <p:anim calcmode="lin" valueType="num">
                                      <p:cBhvr>
                                        <p:cTn id="39" dur="1000" fill="hold"/>
                                        <p:tgtEl>
                                          <p:spTgt spid="64"/>
                                        </p:tgtEl>
                                        <p:attrNameLst>
                                          <p:attrName>ppt_w</p:attrName>
                                        </p:attrNameLst>
                                      </p:cBhvr>
                                      <p:tavLst>
                                        <p:tav tm="0">
                                          <p:val>
                                            <p:fltVal val="0"/>
                                          </p:val>
                                        </p:tav>
                                        <p:tav tm="100000">
                                          <p:val>
                                            <p:strVal val="#ppt_w"/>
                                          </p:val>
                                        </p:tav>
                                      </p:tavLst>
                                    </p:anim>
                                    <p:anim calcmode="lin" valueType="num">
                                      <p:cBhvr>
                                        <p:cTn id="40" dur="1000" fill="hold"/>
                                        <p:tgtEl>
                                          <p:spTgt spid="64"/>
                                        </p:tgtEl>
                                        <p:attrNameLst>
                                          <p:attrName>ppt_h</p:attrName>
                                        </p:attrNameLst>
                                      </p:cBhvr>
                                      <p:tavLst>
                                        <p:tav tm="0">
                                          <p:val>
                                            <p:fltVal val="0"/>
                                          </p:val>
                                        </p:tav>
                                        <p:tav tm="100000">
                                          <p:val>
                                            <p:strVal val="#ppt_h"/>
                                          </p:val>
                                        </p:tav>
                                      </p:tavLst>
                                    </p:anim>
                                    <p:anim calcmode="lin" valueType="num">
                                      <p:cBhvr>
                                        <p:cTn id="41" dur="1000" fill="hold"/>
                                        <p:tgtEl>
                                          <p:spTgt spid="64"/>
                                        </p:tgtEl>
                                        <p:attrNameLst>
                                          <p:attrName>style.rotation</p:attrName>
                                        </p:attrNameLst>
                                      </p:cBhvr>
                                      <p:tavLst>
                                        <p:tav tm="0">
                                          <p:val>
                                            <p:fltVal val="90"/>
                                          </p:val>
                                        </p:tav>
                                        <p:tav tm="100000">
                                          <p:val>
                                            <p:fltVal val="0"/>
                                          </p:val>
                                        </p:tav>
                                      </p:tavLst>
                                    </p:anim>
                                    <p:animEffect transition="in" filter="fade">
                                      <p:cBhvr>
                                        <p:cTn id="42" dur="1000"/>
                                        <p:tgtEl>
                                          <p:spTgt spid="64"/>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iterate type="lt">
                                    <p:tmPct val="5000"/>
                                  </p:iterate>
                                  <p:childTnLst>
                                    <p:set>
                                      <p:cBhvr>
                                        <p:cTn id="46" dur="1" fill="hold">
                                          <p:stCondLst>
                                            <p:cond delay="0"/>
                                          </p:stCondLst>
                                        </p:cTn>
                                        <p:tgtEl>
                                          <p:spTgt spid="65"/>
                                        </p:tgtEl>
                                        <p:attrNameLst>
                                          <p:attrName>style.visibility</p:attrName>
                                        </p:attrNameLst>
                                      </p:cBhvr>
                                      <p:to>
                                        <p:strVal val="visible"/>
                                      </p:to>
                                    </p:set>
                                    <p:anim calcmode="lin" valueType="num">
                                      <p:cBhvr>
                                        <p:cTn id="47" dur="1000" fill="hold"/>
                                        <p:tgtEl>
                                          <p:spTgt spid="65"/>
                                        </p:tgtEl>
                                        <p:attrNameLst>
                                          <p:attrName>ppt_w</p:attrName>
                                        </p:attrNameLst>
                                      </p:cBhvr>
                                      <p:tavLst>
                                        <p:tav tm="0">
                                          <p:val>
                                            <p:fltVal val="0"/>
                                          </p:val>
                                        </p:tav>
                                        <p:tav tm="100000">
                                          <p:val>
                                            <p:strVal val="#ppt_w"/>
                                          </p:val>
                                        </p:tav>
                                      </p:tavLst>
                                    </p:anim>
                                    <p:anim calcmode="lin" valueType="num">
                                      <p:cBhvr>
                                        <p:cTn id="48" dur="1000" fill="hold"/>
                                        <p:tgtEl>
                                          <p:spTgt spid="65"/>
                                        </p:tgtEl>
                                        <p:attrNameLst>
                                          <p:attrName>ppt_h</p:attrName>
                                        </p:attrNameLst>
                                      </p:cBhvr>
                                      <p:tavLst>
                                        <p:tav tm="0">
                                          <p:val>
                                            <p:fltVal val="0"/>
                                          </p:val>
                                        </p:tav>
                                        <p:tav tm="100000">
                                          <p:val>
                                            <p:strVal val="#ppt_h"/>
                                          </p:val>
                                        </p:tav>
                                      </p:tavLst>
                                    </p:anim>
                                    <p:anim calcmode="lin" valueType="num">
                                      <p:cBhvr>
                                        <p:cTn id="49" dur="1000" fill="hold"/>
                                        <p:tgtEl>
                                          <p:spTgt spid="65"/>
                                        </p:tgtEl>
                                        <p:attrNameLst>
                                          <p:attrName>style.rotation</p:attrName>
                                        </p:attrNameLst>
                                      </p:cBhvr>
                                      <p:tavLst>
                                        <p:tav tm="0">
                                          <p:val>
                                            <p:fltVal val="90"/>
                                          </p:val>
                                        </p:tav>
                                        <p:tav tm="100000">
                                          <p:val>
                                            <p:fltVal val="0"/>
                                          </p:val>
                                        </p:tav>
                                      </p:tavLst>
                                    </p:anim>
                                    <p:animEffect transition="in" filter="fade">
                                      <p:cBhvr>
                                        <p:cTn id="50"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751308" y="1234759"/>
            <a:ext cx="3592092" cy="3569025"/>
            <a:chOff x="381000" y="774375"/>
            <a:chExt cx="3592092" cy="3569025"/>
          </a:xfrm>
        </p:grpSpPr>
        <p:grpSp>
          <p:nvGrpSpPr>
            <p:cNvPr id="130" name="Group 129"/>
            <p:cNvGrpSpPr/>
            <p:nvPr/>
          </p:nvGrpSpPr>
          <p:grpSpPr>
            <a:xfrm>
              <a:off x="2574759" y="1833498"/>
              <a:ext cx="1398333" cy="1359225"/>
              <a:chOff x="4240467" y="2831775"/>
              <a:chExt cx="1398333" cy="1359225"/>
            </a:xfrm>
          </p:grpSpPr>
          <p:sp>
            <p:nvSpPr>
              <p:cNvPr id="76" name="Oval 75"/>
              <p:cNvSpPr/>
              <p:nvPr/>
            </p:nvSpPr>
            <p:spPr>
              <a:xfrm>
                <a:off x="4382041" y="2958902"/>
                <a:ext cx="1136466" cy="1136466"/>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flipH="1">
                <a:off x="4783323" y="2831775"/>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flipH="1">
                <a:off x="4836930" y="3922965"/>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flipH="1">
                <a:off x="5370765" y="3310313"/>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flipH="1">
                <a:off x="4240467" y="3261719"/>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4660795" y="3237656"/>
                <a:ext cx="625976" cy="668596"/>
                <a:chOff x="4660795" y="3237656"/>
                <a:chExt cx="625976" cy="668596"/>
              </a:xfrm>
            </p:grpSpPr>
            <p:grpSp>
              <p:nvGrpSpPr>
                <p:cNvPr id="104" name="Group 103"/>
                <p:cNvGrpSpPr/>
                <p:nvPr/>
              </p:nvGrpSpPr>
              <p:grpSpPr>
                <a:xfrm>
                  <a:off x="4660795" y="3237656"/>
                  <a:ext cx="625976" cy="668596"/>
                  <a:chOff x="4660795" y="3237656"/>
                  <a:chExt cx="625976" cy="668596"/>
                </a:xfrm>
              </p:grpSpPr>
              <p:pic>
                <p:nvPicPr>
                  <p:cNvPr id="75" name="Picture 74" descr="Picture1.emf"/>
                  <p:cNvPicPr>
                    <a:picLocks noChangeAspect="1"/>
                  </p:cNvPicPr>
                  <p:nvPr/>
                </p:nvPicPr>
                <p:blipFill>
                  <a:blip r:embed="rId4" cstate="print"/>
                  <a:stretch>
                    <a:fillRect/>
                  </a:stretch>
                </p:blipFill>
                <p:spPr>
                  <a:xfrm>
                    <a:off x="4660795" y="3237656"/>
                    <a:ext cx="625976" cy="624789"/>
                  </a:xfrm>
                  <a:prstGeom prst="rect">
                    <a:avLst/>
                  </a:prstGeom>
                </p:spPr>
              </p:pic>
              <p:sp>
                <p:nvSpPr>
                  <p:cNvPr id="79" name="TextBox 78"/>
                  <p:cNvSpPr txBox="1"/>
                  <p:nvPr/>
                </p:nvSpPr>
                <p:spPr>
                  <a:xfrm>
                    <a:off x="4737102" y="3506142"/>
                    <a:ext cx="413896" cy="400110"/>
                  </a:xfrm>
                  <a:prstGeom prst="rect">
                    <a:avLst/>
                  </a:prstGeom>
                  <a:noFill/>
                </p:spPr>
                <p:txBody>
                  <a:bodyPr wrap="none" rtlCol="0">
                    <a:spAutoFit/>
                  </a:bodyPr>
                  <a:lstStyle/>
                  <a:p>
                    <a:r>
                      <a:rPr lang="en-US" sz="2000" dirty="0" smtClean="0">
                        <a:solidFill>
                          <a:schemeClr val="bg1"/>
                        </a:solidFill>
                        <a:latin typeface="Arial" pitchFamily="34" charset="0"/>
                        <a:cs typeface="Arial" pitchFamily="34" charset="0"/>
                      </a:rPr>
                      <a:t>Si</a:t>
                    </a:r>
                    <a:endParaRPr lang="en-US" sz="2000" dirty="0">
                      <a:solidFill>
                        <a:schemeClr val="bg1"/>
                      </a:solidFill>
                      <a:latin typeface="Arial" pitchFamily="34" charset="0"/>
                      <a:cs typeface="Arial" pitchFamily="34" charset="0"/>
                    </a:endParaRPr>
                  </a:p>
                </p:txBody>
              </p:sp>
            </p:grpSp>
            <p:sp>
              <p:nvSpPr>
                <p:cNvPr id="95" name="Plus 94"/>
                <p:cNvSpPr/>
                <p:nvPr/>
              </p:nvSpPr>
              <p:spPr>
                <a:xfrm>
                  <a:off x="4776537" y="3248526"/>
                  <a:ext cx="381000" cy="381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9" name="Group 128"/>
            <p:cNvGrpSpPr/>
            <p:nvPr/>
          </p:nvGrpSpPr>
          <p:grpSpPr>
            <a:xfrm>
              <a:off x="1447800" y="774375"/>
              <a:ext cx="1398333" cy="1334835"/>
              <a:chOff x="1752600" y="457200"/>
              <a:chExt cx="1398333" cy="1334835"/>
            </a:xfrm>
          </p:grpSpPr>
          <p:sp>
            <p:nvSpPr>
              <p:cNvPr id="44" name="Oval 43"/>
              <p:cNvSpPr/>
              <p:nvPr/>
            </p:nvSpPr>
            <p:spPr>
              <a:xfrm>
                <a:off x="1894174" y="584327"/>
                <a:ext cx="1136466" cy="1136466"/>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flipH="1">
                <a:off x="2295456" y="457200"/>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flipH="1">
                <a:off x="2490537" y="1524000"/>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flipH="1">
                <a:off x="2882898" y="935738"/>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flipH="1">
                <a:off x="1752600" y="887144"/>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p:cNvGrpSpPr/>
              <p:nvPr/>
            </p:nvGrpSpPr>
            <p:grpSpPr>
              <a:xfrm>
                <a:off x="2149419" y="838200"/>
                <a:ext cx="625976" cy="668596"/>
                <a:chOff x="4660795" y="3237656"/>
                <a:chExt cx="625976" cy="668596"/>
              </a:xfrm>
            </p:grpSpPr>
            <p:grpSp>
              <p:nvGrpSpPr>
                <p:cNvPr id="110" name="Group 103"/>
                <p:cNvGrpSpPr/>
                <p:nvPr/>
              </p:nvGrpSpPr>
              <p:grpSpPr>
                <a:xfrm>
                  <a:off x="4660795" y="3237656"/>
                  <a:ext cx="625976" cy="668596"/>
                  <a:chOff x="4660795" y="3237656"/>
                  <a:chExt cx="625976" cy="668596"/>
                </a:xfrm>
              </p:grpSpPr>
              <p:pic>
                <p:nvPicPr>
                  <p:cNvPr id="112" name="Picture 111" descr="Picture1.emf"/>
                  <p:cNvPicPr>
                    <a:picLocks noChangeAspect="1"/>
                  </p:cNvPicPr>
                  <p:nvPr/>
                </p:nvPicPr>
                <p:blipFill>
                  <a:blip r:embed="rId4" cstate="print"/>
                  <a:stretch>
                    <a:fillRect/>
                  </a:stretch>
                </p:blipFill>
                <p:spPr>
                  <a:xfrm>
                    <a:off x="4660795" y="3237656"/>
                    <a:ext cx="625976" cy="624789"/>
                  </a:xfrm>
                  <a:prstGeom prst="rect">
                    <a:avLst/>
                  </a:prstGeom>
                </p:spPr>
              </p:pic>
              <p:sp>
                <p:nvSpPr>
                  <p:cNvPr id="113" name="TextBox 112"/>
                  <p:cNvSpPr txBox="1"/>
                  <p:nvPr/>
                </p:nvSpPr>
                <p:spPr>
                  <a:xfrm>
                    <a:off x="4737102" y="3506142"/>
                    <a:ext cx="413896" cy="400110"/>
                  </a:xfrm>
                  <a:prstGeom prst="rect">
                    <a:avLst/>
                  </a:prstGeom>
                  <a:noFill/>
                </p:spPr>
                <p:txBody>
                  <a:bodyPr wrap="none" rtlCol="0">
                    <a:spAutoFit/>
                  </a:bodyPr>
                  <a:lstStyle/>
                  <a:p>
                    <a:r>
                      <a:rPr lang="en-US" sz="2000" dirty="0" smtClean="0">
                        <a:solidFill>
                          <a:schemeClr val="bg1"/>
                        </a:solidFill>
                        <a:latin typeface="Arial" pitchFamily="34" charset="0"/>
                        <a:cs typeface="Arial" pitchFamily="34" charset="0"/>
                      </a:rPr>
                      <a:t>Si</a:t>
                    </a:r>
                    <a:endParaRPr lang="en-US" sz="2000" dirty="0">
                      <a:solidFill>
                        <a:schemeClr val="bg1"/>
                      </a:solidFill>
                      <a:latin typeface="Arial" pitchFamily="34" charset="0"/>
                      <a:cs typeface="Arial" pitchFamily="34" charset="0"/>
                    </a:endParaRPr>
                  </a:p>
                </p:txBody>
              </p:sp>
            </p:grpSp>
            <p:sp>
              <p:nvSpPr>
                <p:cNvPr id="111" name="Plus 110"/>
                <p:cNvSpPr/>
                <p:nvPr/>
              </p:nvSpPr>
              <p:spPr>
                <a:xfrm>
                  <a:off x="4776537" y="3248526"/>
                  <a:ext cx="381000" cy="381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1" name="Group 130"/>
            <p:cNvGrpSpPr/>
            <p:nvPr/>
          </p:nvGrpSpPr>
          <p:grpSpPr>
            <a:xfrm>
              <a:off x="1499937" y="1874464"/>
              <a:ext cx="1362909" cy="1318259"/>
              <a:chOff x="2599491" y="2057400"/>
              <a:chExt cx="1362909" cy="1318259"/>
            </a:xfrm>
          </p:grpSpPr>
          <p:sp>
            <p:nvSpPr>
              <p:cNvPr id="56" name="Oval 55"/>
              <p:cNvSpPr/>
              <p:nvPr/>
            </p:nvSpPr>
            <p:spPr>
              <a:xfrm>
                <a:off x="2717002" y="2184527"/>
                <a:ext cx="1136466" cy="1136466"/>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flipH="1">
                <a:off x="2971800" y="2057400"/>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flipH="1">
                <a:off x="2971800" y="3107624"/>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flipH="1">
                <a:off x="3694365" y="2739326"/>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flipH="1">
                <a:off x="2599491" y="2655785"/>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p:cNvGrpSpPr/>
              <p:nvPr/>
            </p:nvGrpSpPr>
            <p:grpSpPr>
              <a:xfrm>
                <a:off x="2972247" y="2438400"/>
                <a:ext cx="625976" cy="668596"/>
                <a:chOff x="4660795" y="3237656"/>
                <a:chExt cx="625976" cy="668596"/>
              </a:xfrm>
            </p:grpSpPr>
            <p:grpSp>
              <p:nvGrpSpPr>
                <p:cNvPr id="115" name="Group 103"/>
                <p:cNvGrpSpPr/>
                <p:nvPr/>
              </p:nvGrpSpPr>
              <p:grpSpPr>
                <a:xfrm>
                  <a:off x="4660795" y="3237656"/>
                  <a:ext cx="625976" cy="668596"/>
                  <a:chOff x="4660795" y="3237656"/>
                  <a:chExt cx="625976" cy="668596"/>
                </a:xfrm>
              </p:grpSpPr>
              <p:pic>
                <p:nvPicPr>
                  <p:cNvPr id="117" name="Picture 116" descr="Picture1.emf"/>
                  <p:cNvPicPr>
                    <a:picLocks noChangeAspect="1"/>
                  </p:cNvPicPr>
                  <p:nvPr/>
                </p:nvPicPr>
                <p:blipFill>
                  <a:blip r:embed="rId4" cstate="print"/>
                  <a:stretch>
                    <a:fillRect/>
                  </a:stretch>
                </p:blipFill>
                <p:spPr>
                  <a:xfrm>
                    <a:off x="4660795" y="3237656"/>
                    <a:ext cx="625976" cy="624789"/>
                  </a:xfrm>
                  <a:prstGeom prst="rect">
                    <a:avLst/>
                  </a:prstGeom>
                </p:spPr>
              </p:pic>
              <p:sp>
                <p:nvSpPr>
                  <p:cNvPr id="118" name="TextBox 117"/>
                  <p:cNvSpPr txBox="1"/>
                  <p:nvPr/>
                </p:nvSpPr>
                <p:spPr>
                  <a:xfrm>
                    <a:off x="4737102" y="3506142"/>
                    <a:ext cx="413896" cy="400110"/>
                  </a:xfrm>
                  <a:prstGeom prst="rect">
                    <a:avLst/>
                  </a:prstGeom>
                  <a:noFill/>
                </p:spPr>
                <p:txBody>
                  <a:bodyPr wrap="none" rtlCol="0">
                    <a:spAutoFit/>
                  </a:bodyPr>
                  <a:lstStyle/>
                  <a:p>
                    <a:r>
                      <a:rPr lang="en-US" sz="2000" dirty="0" smtClean="0">
                        <a:solidFill>
                          <a:schemeClr val="bg1"/>
                        </a:solidFill>
                        <a:latin typeface="Arial" pitchFamily="34" charset="0"/>
                        <a:cs typeface="Arial" pitchFamily="34" charset="0"/>
                      </a:rPr>
                      <a:t>Si</a:t>
                    </a:r>
                    <a:endParaRPr lang="en-US" sz="2000" dirty="0">
                      <a:solidFill>
                        <a:schemeClr val="bg1"/>
                      </a:solidFill>
                      <a:latin typeface="Arial" pitchFamily="34" charset="0"/>
                      <a:cs typeface="Arial" pitchFamily="34" charset="0"/>
                    </a:endParaRPr>
                  </a:p>
                </p:txBody>
              </p:sp>
            </p:grpSp>
            <p:sp>
              <p:nvSpPr>
                <p:cNvPr id="116" name="Plus 115"/>
                <p:cNvSpPr/>
                <p:nvPr/>
              </p:nvSpPr>
              <p:spPr>
                <a:xfrm>
                  <a:off x="4776537" y="3248526"/>
                  <a:ext cx="381000" cy="381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3" name="Group 132"/>
            <p:cNvGrpSpPr/>
            <p:nvPr/>
          </p:nvGrpSpPr>
          <p:grpSpPr>
            <a:xfrm>
              <a:off x="1524000" y="2960112"/>
              <a:ext cx="1398333" cy="1383288"/>
              <a:chOff x="1828800" y="3962400"/>
              <a:chExt cx="1398333" cy="1383288"/>
            </a:xfrm>
          </p:grpSpPr>
          <p:sp>
            <p:nvSpPr>
              <p:cNvPr id="69" name="Oval 68"/>
              <p:cNvSpPr/>
              <p:nvPr/>
            </p:nvSpPr>
            <p:spPr>
              <a:xfrm>
                <a:off x="1970374" y="4113590"/>
                <a:ext cx="1136466" cy="1136466"/>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flipH="1">
                <a:off x="2501898" y="3962400"/>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flipH="1">
                <a:off x="2425263" y="5077653"/>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flipH="1">
                <a:off x="2959098" y="4465001"/>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p:nvPr/>
            </p:nvSpPr>
            <p:spPr>
              <a:xfrm flipH="1">
                <a:off x="1828800" y="4416407"/>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2225619" y="4388678"/>
                <a:ext cx="625976" cy="668596"/>
                <a:chOff x="4660795" y="3237656"/>
                <a:chExt cx="625976" cy="668596"/>
              </a:xfrm>
            </p:grpSpPr>
            <p:grpSp>
              <p:nvGrpSpPr>
                <p:cNvPr id="120" name="Group 103"/>
                <p:cNvGrpSpPr/>
                <p:nvPr/>
              </p:nvGrpSpPr>
              <p:grpSpPr>
                <a:xfrm>
                  <a:off x="4660795" y="3237656"/>
                  <a:ext cx="625976" cy="668596"/>
                  <a:chOff x="4660795" y="3237656"/>
                  <a:chExt cx="625976" cy="668596"/>
                </a:xfrm>
              </p:grpSpPr>
              <p:pic>
                <p:nvPicPr>
                  <p:cNvPr id="122" name="Picture 121" descr="Picture1.emf"/>
                  <p:cNvPicPr>
                    <a:picLocks noChangeAspect="1"/>
                  </p:cNvPicPr>
                  <p:nvPr/>
                </p:nvPicPr>
                <p:blipFill>
                  <a:blip r:embed="rId4" cstate="print"/>
                  <a:stretch>
                    <a:fillRect/>
                  </a:stretch>
                </p:blipFill>
                <p:spPr>
                  <a:xfrm>
                    <a:off x="4660795" y="3237656"/>
                    <a:ext cx="625976" cy="624789"/>
                  </a:xfrm>
                  <a:prstGeom prst="rect">
                    <a:avLst/>
                  </a:prstGeom>
                </p:spPr>
              </p:pic>
              <p:sp>
                <p:nvSpPr>
                  <p:cNvPr id="123" name="TextBox 122"/>
                  <p:cNvSpPr txBox="1"/>
                  <p:nvPr/>
                </p:nvSpPr>
                <p:spPr>
                  <a:xfrm>
                    <a:off x="4737102" y="3506142"/>
                    <a:ext cx="413896" cy="400110"/>
                  </a:xfrm>
                  <a:prstGeom prst="rect">
                    <a:avLst/>
                  </a:prstGeom>
                  <a:noFill/>
                </p:spPr>
                <p:txBody>
                  <a:bodyPr wrap="none" rtlCol="0">
                    <a:spAutoFit/>
                  </a:bodyPr>
                  <a:lstStyle/>
                  <a:p>
                    <a:r>
                      <a:rPr lang="en-US" sz="2000" dirty="0" smtClean="0">
                        <a:solidFill>
                          <a:schemeClr val="bg1"/>
                        </a:solidFill>
                        <a:latin typeface="Arial" pitchFamily="34" charset="0"/>
                        <a:cs typeface="Arial" pitchFamily="34" charset="0"/>
                      </a:rPr>
                      <a:t>Si</a:t>
                    </a:r>
                    <a:endParaRPr lang="en-US" sz="2000" dirty="0">
                      <a:solidFill>
                        <a:schemeClr val="bg1"/>
                      </a:solidFill>
                      <a:latin typeface="Arial" pitchFamily="34" charset="0"/>
                      <a:cs typeface="Arial" pitchFamily="34" charset="0"/>
                    </a:endParaRPr>
                  </a:p>
                </p:txBody>
              </p:sp>
            </p:grpSp>
            <p:sp>
              <p:nvSpPr>
                <p:cNvPr id="121" name="Plus 120"/>
                <p:cNvSpPr/>
                <p:nvPr/>
              </p:nvSpPr>
              <p:spPr>
                <a:xfrm>
                  <a:off x="4776537" y="3248526"/>
                  <a:ext cx="381000" cy="381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4" name="Group 133"/>
            <p:cNvGrpSpPr/>
            <p:nvPr/>
          </p:nvGrpSpPr>
          <p:grpSpPr>
            <a:xfrm>
              <a:off x="381000" y="1821123"/>
              <a:ext cx="1374270" cy="1359225"/>
              <a:chOff x="685800" y="2819400"/>
              <a:chExt cx="1374270" cy="1359225"/>
            </a:xfrm>
          </p:grpSpPr>
          <p:grpSp>
            <p:nvGrpSpPr>
              <p:cNvPr id="132" name="Group 131"/>
              <p:cNvGrpSpPr/>
              <p:nvPr/>
            </p:nvGrpSpPr>
            <p:grpSpPr>
              <a:xfrm>
                <a:off x="685800" y="2946527"/>
                <a:ext cx="1374270" cy="1136466"/>
                <a:chOff x="685800" y="2946527"/>
                <a:chExt cx="1374270" cy="1136466"/>
              </a:xfrm>
            </p:grpSpPr>
            <p:sp>
              <p:nvSpPr>
                <p:cNvPr id="83" name="Oval 82"/>
                <p:cNvSpPr/>
                <p:nvPr/>
              </p:nvSpPr>
              <p:spPr>
                <a:xfrm>
                  <a:off x="827374" y="2946527"/>
                  <a:ext cx="1136466" cy="1136466"/>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7" name="Oval 86"/>
                <p:cNvSpPr/>
                <p:nvPr/>
              </p:nvSpPr>
              <p:spPr>
                <a:xfrm flipH="1">
                  <a:off x="1792035" y="3177623"/>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8" name="Oval 87"/>
                <p:cNvSpPr/>
                <p:nvPr/>
              </p:nvSpPr>
              <p:spPr>
                <a:xfrm flipH="1">
                  <a:off x="685800" y="3249344"/>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124" name="Group 123"/>
                <p:cNvGrpSpPr/>
                <p:nvPr/>
              </p:nvGrpSpPr>
              <p:grpSpPr>
                <a:xfrm>
                  <a:off x="1082619" y="3200400"/>
                  <a:ext cx="625976" cy="668596"/>
                  <a:chOff x="4660795" y="3237656"/>
                  <a:chExt cx="625976" cy="668596"/>
                </a:xfrm>
              </p:grpSpPr>
              <p:grpSp>
                <p:nvGrpSpPr>
                  <p:cNvPr id="125" name="Group 103"/>
                  <p:cNvGrpSpPr/>
                  <p:nvPr/>
                </p:nvGrpSpPr>
                <p:grpSpPr>
                  <a:xfrm>
                    <a:off x="4660795" y="3237656"/>
                    <a:ext cx="625976" cy="668596"/>
                    <a:chOff x="4660795" y="3237656"/>
                    <a:chExt cx="625976" cy="668596"/>
                  </a:xfrm>
                </p:grpSpPr>
                <p:pic>
                  <p:nvPicPr>
                    <p:cNvPr id="127" name="Picture 126" descr="Picture1.emf"/>
                    <p:cNvPicPr>
                      <a:picLocks noChangeAspect="1"/>
                    </p:cNvPicPr>
                    <p:nvPr/>
                  </p:nvPicPr>
                  <p:blipFill>
                    <a:blip r:embed="rId4" cstate="print"/>
                    <a:stretch>
                      <a:fillRect/>
                    </a:stretch>
                  </p:blipFill>
                  <p:spPr>
                    <a:xfrm>
                      <a:off x="4660795" y="3237656"/>
                      <a:ext cx="625976" cy="624789"/>
                    </a:xfrm>
                    <a:prstGeom prst="rect">
                      <a:avLst/>
                    </a:prstGeom>
                  </p:spPr>
                </p:pic>
                <p:sp>
                  <p:nvSpPr>
                    <p:cNvPr id="128" name="TextBox 127"/>
                    <p:cNvSpPr txBox="1"/>
                    <p:nvPr/>
                  </p:nvSpPr>
                  <p:spPr>
                    <a:xfrm>
                      <a:off x="4737102" y="3506142"/>
                      <a:ext cx="413896" cy="400110"/>
                    </a:xfrm>
                    <a:prstGeom prst="rect">
                      <a:avLst/>
                    </a:prstGeom>
                    <a:noFill/>
                  </p:spPr>
                  <p:txBody>
                    <a:bodyPr wrap="none" rtlCol="0">
                      <a:spAutoFit/>
                    </a:bodyPr>
                    <a:lstStyle/>
                    <a:p>
                      <a:r>
                        <a:rPr lang="en-US" sz="2000" dirty="0" smtClean="0">
                          <a:solidFill>
                            <a:schemeClr val="bg1"/>
                          </a:solidFill>
                          <a:latin typeface="Arial" pitchFamily="34" charset="0"/>
                          <a:cs typeface="Arial" pitchFamily="34" charset="0"/>
                        </a:rPr>
                        <a:t>Si</a:t>
                      </a:r>
                      <a:endParaRPr lang="en-US" sz="2000" dirty="0">
                        <a:solidFill>
                          <a:schemeClr val="bg1"/>
                        </a:solidFill>
                        <a:latin typeface="Arial" pitchFamily="34" charset="0"/>
                        <a:cs typeface="Arial" pitchFamily="34" charset="0"/>
                      </a:endParaRPr>
                    </a:p>
                  </p:txBody>
                </p:sp>
              </p:grpSp>
              <p:sp>
                <p:nvSpPr>
                  <p:cNvPr id="126" name="Plus 125"/>
                  <p:cNvSpPr/>
                  <p:nvPr/>
                </p:nvSpPr>
                <p:spPr>
                  <a:xfrm>
                    <a:off x="4776537" y="3248526"/>
                    <a:ext cx="381000" cy="381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5" name="Oval 84"/>
              <p:cNvSpPr/>
              <p:nvPr/>
            </p:nvSpPr>
            <p:spPr>
              <a:xfrm flipH="1">
                <a:off x="1282263" y="3910590"/>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4" name="Oval 83"/>
              <p:cNvSpPr/>
              <p:nvPr/>
            </p:nvSpPr>
            <p:spPr>
              <a:xfrm flipH="1">
                <a:off x="1228656" y="2819400"/>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grpSp>
        <p:nvGrpSpPr>
          <p:cNvPr id="213" name="Group 212"/>
          <p:cNvGrpSpPr/>
          <p:nvPr/>
        </p:nvGrpSpPr>
        <p:grpSpPr>
          <a:xfrm>
            <a:off x="409888" y="1219200"/>
            <a:ext cx="3933512" cy="3654416"/>
            <a:chOff x="4544704" y="672152"/>
            <a:chExt cx="3933512" cy="3654416"/>
          </a:xfrm>
        </p:grpSpPr>
        <p:grpSp>
          <p:nvGrpSpPr>
            <p:cNvPr id="168" name="Group 167"/>
            <p:cNvGrpSpPr/>
            <p:nvPr/>
          </p:nvGrpSpPr>
          <p:grpSpPr>
            <a:xfrm>
              <a:off x="6082422" y="2021963"/>
              <a:ext cx="908928" cy="882974"/>
              <a:chOff x="5853822" y="2362200"/>
              <a:chExt cx="908928" cy="882974"/>
            </a:xfrm>
          </p:grpSpPr>
          <p:sp>
            <p:nvSpPr>
              <p:cNvPr id="100" name="TextBox 99"/>
              <p:cNvSpPr txBox="1"/>
              <p:nvPr/>
            </p:nvSpPr>
            <p:spPr>
              <a:xfrm>
                <a:off x="6096000" y="2590800"/>
                <a:ext cx="458780" cy="461665"/>
              </a:xfrm>
              <a:prstGeom prst="rect">
                <a:avLst/>
              </a:prstGeom>
              <a:noFill/>
            </p:spPr>
            <p:txBody>
              <a:bodyPr wrap="none" rtlCol="0">
                <a:spAutoFit/>
              </a:bodyPr>
              <a:lstStyle/>
              <a:p>
                <a:r>
                  <a:rPr lang="en-US" sz="2400" dirty="0" smtClean="0">
                    <a:latin typeface="Arial" pitchFamily="34" charset="0"/>
                    <a:cs typeface="Arial" pitchFamily="34" charset="0"/>
                  </a:rPr>
                  <a:t>Si</a:t>
                </a:r>
                <a:endParaRPr lang="en-US" sz="2400" dirty="0">
                  <a:latin typeface="Arial" pitchFamily="34" charset="0"/>
                  <a:cs typeface="Arial" pitchFamily="34" charset="0"/>
                </a:endParaRPr>
              </a:p>
            </p:txBody>
          </p:sp>
          <p:sp>
            <p:nvSpPr>
              <p:cNvPr id="97" name="Oval 96"/>
              <p:cNvSpPr/>
              <p:nvPr/>
            </p:nvSpPr>
            <p:spPr>
              <a:xfrm>
                <a:off x="5947775" y="24465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flipH="1">
                <a:off x="6158622" y="23622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flipH="1">
                <a:off x="6096000" y="306729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flipH="1">
                <a:off x="6584873" y="25908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p:cNvSpPr/>
              <p:nvPr/>
            </p:nvSpPr>
            <p:spPr>
              <a:xfrm flipH="1">
                <a:off x="5853822" y="26475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p:cNvGrpSpPr/>
            <p:nvPr/>
          </p:nvGrpSpPr>
          <p:grpSpPr>
            <a:xfrm>
              <a:off x="6082422" y="810126"/>
              <a:ext cx="927978" cy="882974"/>
              <a:chOff x="5853822" y="1174426"/>
              <a:chExt cx="927978" cy="882974"/>
            </a:xfrm>
          </p:grpSpPr>
          <p:grpSp>
            <p:nvGrpSpPr>
              <p:cNvPr id="157" name="Group 156"/>
              <p:cNvGrpSpPr/>
              <p:nvPr/>
            </p:nvGrpSpPr>
            <p:grpSpPr>
              <a:xfrm>
                <a:off x="5853822" y="1174426"/>
                <a:ext cx="927978" cy="882974"/>
                <a:chOff x="5410200" y="914400"/>
                <a:chExt cx="927978" cy="882974"/>
              </a:xfrm>
            </p:grpSpPr>
            <p:sp>
              <p:nvSpPr>
                <p:cNvPr id="141" name="Oval 140"/>
                <p:cNvSpPr/>
                <p:nvPr/>
              </p:nvSpPr>
              <p:spPr>
                <a:xfrm>
                  <a:off x="5504153" y="9987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flipH="1">
                  <a:off x="5770456" y="9144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flipH="1">
                  <a:off x="5844132" y="161949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flipH="1">
                  <a:off x="6160301" y="1231973"/>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Oval 144"/>
                <p:cNvSpPr/>
                <p:nvPr/>
              </p:nvSpPr>
              <p:spPr>
                <a:xfrm flipH="1">
                  <a:off x="5410200" y="11997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p:cNvSpPr txBox="1"/>
              <p:nvPr/>
            </p:nvSpPr>
            <p:spPr>
              <a:xfrm>
                <a:off x="6096000" y="1371600"/>
                <a:ext cx="458780" cy="461665"/>
              </a:xfrm>
              <a:prstGeom prst="rect">
                <a:avLst/>
              </a:prstGeom>
              <a:noFill/>
            </p:spPr>
            <p:txBody>
              <a:bodyPr wrap="none" rtlCol="0">
                <a:spAutoFit/>
              </a:bodyPr>
              <a:lstStyle/>
              <a:p>
                <a:r>
                  <a:rPr lang="en-US" sz="2400" dirty="0" smtClean="0">
                    <a:latin typeface="Arial" pitchFamily="34" charset="0"/>
                    <a:cs typeface="Arial" pitchFamily="34" charset="0"/>
                  </a:rPr>
                  <a:t>Si</a:t>
                </a:r>
                <a:endParaRPr lang="en-US" sz="2400" dirty="0">
                  <a:latin typeface="Arial" pitchFamily="34" charset="0"/>
                  <a:cs typeface="Arial" pitchFamily="34" charset="0"/>
                </a:endParaRPr>
              </a:p>
            </p:txBody>
          </p:sp>
        </p:grpSp>
        <p:grpSp>
          <p:nvGrpSpPr>
            <p:cNvPr id="160" name="Group 159"/>
            <p:cNvGrpSpPr/>
            <p:nvPr/>
          </p:nvGrpSpPr>
          <p:grpSpPr>
            <a:xfrm>
              <a:off x="4800600" y="2021963"/>
              <a:ext cx="920827" cy="902024"/>
              <a:chOff x="4343400" y="3593776"/>
              <a:chExt cx="920827" cy="902024"/>
            </a:xfrm>
          </p:grpSpPr>
          <p:sp>
            <p:nvSpPr>
              <p:cNvPr id="151" name="Oval 150"/>
              <p:cNvSpPr/>
              <p:nvPr/>
            </p:nvSpPr>
            <p:spPr>
              <a:xfrm>
                <a:off x="4437353" y="3678141"/>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flipH="1">
                <a:off x="4703656" y="3593776"/>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flipH="1">
                <a:off x="4739232" y="43179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flipH="1">
                <a:off x="5086350" y="40131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Oval 154"/>
              <p:cNvSpPr/>
              <p:nvPr/>
            </p:nvSpPr>
            <p:spPr>
              <a:xfrm flipH="1">
                <a:off x="4343400" y="38791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p:cNvSpPr txBox="1"/>
              <p:nvPr/>
            </p:nvSpPr>
            <p:spPr>
              <a:xfrm>
                <a:off x="4572000" y="3810000"/>
                <a:ext cx="458780" cy="461665"/>
              </a:xfrm>
              <a:prstGeom prst="rect">
                <a:avLst/>
              </a:prstGeom>
              <a:noFill/>
            </p:spPr>
            <p:txBody>
              <a:bodyPr wrap="none" rtlCol="0">
                <a:spAutoFit/>
              </a:bodyPr>
              <a:lstStyle/>
              <a:p>
                <a:r>
                  <a:rPr lang="en-US" sz="2400" dirty="0" smtClean="0">
                    <a:latin typeface="Arial" pitchFamily="34" charset="0"/>
                    <a:cs typeface="Arial" pitchFamily="34" charset="0"/>
                  </a:rPr>
                  <a:t>Si</a:t>
                </a:r>
                <a:endParaRPr lang="en-US" sz="2400" dirty="0">
                  <a:latin typeface="Arial" pitchFamily="34" charset="0"/>
                  <a:cs typeface="Arial" pitchFamily="34" charset="0"/>
                </a:endParaRPr>
              </a:p>
            </p:txBody>
          </p:sp>
        </p:grpSp>
        <p:grpSp>
          <p:nvGrpSpPr>
            <p:cNvPr id="164" name="Group 163"/>
            <p:cNvGrpSpPr/>
            <p:nvPr/>
          </p:nvGrpSpPr>
          <p:grpSpPr>
            <a:xfrm>
              <a:off x="6082422" y="3272589"/>
              <a:ext cx="927978" cy="882974"/>
              <a:chOff x="7301622" y="2609850"/>
              <a:chExt cx="927978" cy="882974"/>
            </a:xfrm>
          </p:grpSpPr>
          <p:sp>
            <p:nvSpPr>
              <p:cNvPr id="136" name="Oval 135"/>
              <p:cNvSpPr/>
              <p:nvPr/>
            </p:nvSpPr>
            <p:spPr>
              <a:xfrm>
                <a:off x="7395575" y="26751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flipH="1">
                <a:off x="7765973" y="260985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flipH="1">
                <a:off x="7658100" y="331494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flipH="1">
                <a:off x="8051723" y="2908373"/>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p:cNvSpPr/>
              <p:nvPr/>
            </p:nvSpPr>
            <p:spPr>
              <a:xfrm flipH="1">
                <a:off x="7301622" y="28761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p:cNvSpPr txBox="1"/>
              <p:nvPr/>
            </p:nvSpPr>
            <p:spPr>
              <a:xfrm>
                <a:off x="7543800" y="2819400"/>
                <a:ext cx="458780" cy="461665"/>
              </a:xfrm>
              <a:prstGeom prst="rect">
                <a:avLst/>
              </a:prstGeom>
              <a:noFill/>
            </p:spPr>
            <p:txBody>
              <a:bodyPr wrap="none" rtlCol="0">
                <a:spAutoFit/>
              </a:bodyPr>
              <a:lstStyle/>
              <a:p>
                <a:r>
                  <a:rPr lang="en-US" sz="2400" dirty="0" smtClean="0">
                    <a:latin typeface="Arial" pitchFamily="34" charset="0"/>
                    <a:cs typeface="Arial" pitchFamily="34" charset="0"/>
                  </a:rPr>
                  <a:t>Si</a:t>
                </a:r>
                <a:endParaRPr lang="en-US" sz="2400" dirty="0">
                  <a:latin typeface="Arial" pitchFamily="34" charset="0"/>
                  <a:cs typeface="Arial" pitchFamily="34" charset="0"/>
                </a:endParaRPr>
              </a:p>
            </p:txBody>
          </p:sp>
        </p:grpSp>
        <p:grpSp>
          <p:nvGrpSpPr>
            <p:cNvPr id="167" name="Group 166"/>
            <p:cNvGrpSpPr/>
            <p:nvPr/>
          </p:nvGrpSpPr>
          <p:grpSpPr>
            <a:xfrm>
              <a:off x="7320672" y="2021963"/>
              <a:ext cx="908928" cy="902024"/>
              <a:chOff x="7168272" y="1066800"/>
              <a:chExt cx="908928" cy="902024"/>
            </a:xfrm>
          </p:grpSpPr>
          <p:sp>
            <p:nvSpPr>
              <p:cNvPr id="146" name="Oval 145"/>
              <p:cNvSpPr/>
              <p:nvPr/>
            </p:nvSpPr>
            <p:spPr>
              <a:xfrm>
                <a:off x="7243175" y="11511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flipH="1">
                <a:off x="7509478" y="10668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flipH="1">
                <a:off x="7545054" y="179094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flipH="1">
                <a:off x="7899323" y="1384373"/>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Oval 149"/>
              <p:cNvSpPr/>
              <p:nvPr/>
            </p:nvSpPr>
            <p:spPr>
              <a:xfrm flipH="1">
                <a:off x="7168272" y="148547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p:cNvSpPr txBox="1"/>
              <p:nvPr/>
            </p:nvSpPr>
            <p:spPr>
              <a:xfrm>
                <a:off x="7391400" y="1295400"/>
                <a:ext cx="458780" cy="461665"/>
              </a:xfrm>
              <a:prstGeom prst="rect">
                <a:avLst/>
              </a:prstGeom>
              <a:noFill/>
            </p:spPr>
            <p:txBody>
              <a:bodyPr wrap="none" rtlCol="0">
                <a:spAutoFit/>
              </a:bodyPr>
              <a:lstStyle/>
              <a:p>
                <a:r>
                  <a:rPr lang="en-US" sz="2400" dirty="0" smtClean="0">
                    <a:latin typeface="Arial" pitchFamily="34" charset="0"/>
                    <a:cs typeface="Arial" pitchFamily="34" charset="0"/>
                  </a:rPr>
                  <a:t>Si</a:t>
                </a:r>
                <a:endParaRPr lang="en-US" sz="2400" dirty="0">
                  <a:latin typeface="Arial" pitchFamily="34" charset="0"/>
                  <a:cs typeface="Arial" pitchFamily="34" charset="0"/>
                </a:endParaRPr>
              </a:p>
            </p:txBody>
          </p:sp>
        </p:grpSp>
        <p:sp>
          <p:nvSpPr>
            <p:cNvPr id="171" name="Curved Left Arrow 170"/>
            <p:cNvSpPr/>
            <p:nvPr/>
          </p:nvSpPr>
          <p:spPr>
            <a:xfrm>
              <a:off x="6629400" y="1592837"/>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Curved Left Arrow 171"/>
            <p:cNvSpPr/>
            <p:nvPr/>
          </p:nvSpPr>
          <p:spPr>
            <a:xfrm>
              <a:off x="6625389" y="284091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Curved Left Arrow 172"/>
            <p:cNvSpPr/>
            <p:nvPr/>
          </p:nvSpPr>
          <p:spPr>
            <a:xfrm flipH="1">
              <a:off x="6248400" y="2844923"/>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4" name="Curved Left Arrow 173"/>
            <p:cNvSpPr/>
            <p:nvPr/>
          </p:nvSpPr>
          <p:spPr>
            <a:xfrm flipH="1">
              <a:off x="6304548" y="1612889"/>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Curved Left Arrow 174"/>
            <p:cNvSpPr/>
            <p:nvPr/>
          </p:nvSpPr>
          <p:spPr>
            <a:xfrm rot="16200000">
              <a:off x="7075170" y="2004818"/>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Curved Left Arrow 175"/>
            <p:cNvSpPr/>
            <p:nvPr/>
          </p:nvSpPr>
          <p:spPr>
            <a:xfrm rot="16200000" flipH="1">
              <a:off x="7094220" y="2357243"/>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Curved Left Arrow 176"/>
            <p:cNvSpPr/>
            <p:nvPr/>
          </p:nvSpPr>
          <p:spPr>
            <a:xfrm rot="16200000">
              <a:off x="5808345" y="1985769"/>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Curved Left Arrow 177"/>
            <p:cNvSpPr/>
            <p:nvPr/>
          </p:nvSpPr>
          <p:spPr>
            <a:xfrm rot="16200000" flipH="1">
              <a:off x="5827395" y="2338194"/>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1" name="Group 160"/>
            <p:cNvGrpSpPr/>
            <p:nvPr/>
          </p:nvGrpSpPr>
          <p:grpSpPr>
            <a:xfrm rot="5400000">
              <a:off x="6865960" y="1143000"/>
              <a:ext cx="365760" cy="365760"/>
              <a:chOff x="7295148" y="381000"/>
              <a:chExt cx="477252" cy="568692"/>
            </a:xfrm>
          </p:grpSpPr>
          <p:sp>
            <p:nvSpPr>
              <p:cNvPr id="135" name="Curved Left Arrow 134"/>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Curved Left Arrow 155"/>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5" name="Group 164"/>
            <p:cNvGrpSpPr/>
            <p:nvPr/>
          </p:nvGrpSpPr>
          <p:grpSpPr>
            <a:xfrm>
              <a:off x="7620000" y="1767840"/>
              <a:ext cx="365760" cy="365760"/>
              <a:chOff x="7295148" y="381000"/>
              <a:chExt cx="477252" cy="568692"/>
            </a:xfrm>
          </p:grpSpPr>
          <p:sp>
            <p:nvSpPr>
              <p:cNvPr id="169" name="Curved Left Arrow 168"/>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Curved Left Arrow 169"/>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0" name="Group 179"/>
            <p:cNvGrpSpPr/>
            <p:nvPr/>
          </p:nvGrpSpPr>
          <p:grpSpPr>
            <a:xfrm>
              <a:off x="5105400" y="1779896"/>
              <a:ext cx="365760" cy="365760"/>
              <a:chOff x="7295148" y="381000"/>
              <a:chExt cx="477252" cy="568692"/>
            </a:xfrm>
          </p:grpSpPr>
          <p:sp>
            <p:nvSpPr>
              <p:cNvPr id="181" name="Curved Left Arrow 180"/>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Curved Left Arrow 182"/>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6" name="Group 185"/>
            <p:cNvGrpSpPr/>
            <p:nvPr/>
          </p:nvGrpSpPr>
          <p:grpSpPr>
            <a:xfrm>
              <a:off x="6477000" y="4052248"/>
              <a:ext cx="304800" cy="274320"/>
              <a:chOff x="7295148" y="381000"/>
              <a:chExt cx="477252" cy="568692"/>
            </a:xfrm>
          </p:grpSpPr>
          <p:sp>
            <p:nvSpPr>
              <p:cNvPr id="187" name="Curved Left Arrow 186"/>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Curved Left Arrow 187"/>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9" name="Group 188"/>
            <p:cNvGrpSpPr/>
            <p:nvPr/>
          </p:nvGrpSpPr>
          <p:grpSpPr>
            <a:xfrm>
              <a:off x="6477000" y="672152"/>
              <a:ext cx="304800" cy="274320"/>
              <a:chOff x="7295148" y="381000"/>
              <a:chExt cx="477252" cy="568692"/>
            </a:xfrm>
          </p:grpSpPr>
          <p:sp>
            <p:nvSpPr>
              <p:cNvPr id="190" name="Curved Left Arrow 189"/>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Curved Left Arrow 190"/>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2" name="Group 191"/>
            <p:cNvGrpSpPr/>
            <p:nvPr/>
          </p:nvGrpSpPr>
          <p:grpSpPr>
            <a:xfrm>
              <a:off x="7696200" y="2819400"/>
              <a:ext cx="365760" cy="365760"/>
              <a:chOff x="7295148" y="381000"/>
              <a:chExt cx="477252" cy="568692"/>
            </a:xfrm>
          </p:grpSpPr>
          <p:sp>
            <p:nvSpPr>
              <p:cNvPr id="193" name="Curved Left Arrow 192"/>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Curved Left Arrow 193"/>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5" name="Group 194"/>
            <p:cNvGrpSpPr/>
            <p:nvPr/>
          </p:nvGrpSpPr>
          <p:grpSpPr>
            <a:xfrm>
              <a:off x="5029200" y="2819400"/>
              <a:ext cx="365760" cy="365760"/>
              <a:chOff x="7295148" y="381000"/>
              <a:chExt cx="477252" cy="568692"/>
            </a:xfrm>
          </p:grpSpPr>
          <p:sp>
            <p:nvSpPr>
              <p:cNvPr id="196" name="Curved Left Arrow 195"/>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Curved Left Arrow 196"/>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8" name="Group 197"/>
            <p:cNvGrpSpPr/>
            <p:nvPr/>
          </p:nvGrpSpPr>
          <p:grpSpPr>
            <a:xfrm rot="5400000">
              <a:off x="8112456" y="2362200"/>
              <a:ext cx="365760" cy="365760"/>
              <a:chOff x="7295148" y="381000"/>
              <a:chExt cx="477252" cy="568692"/>
            </a:xfrm>
          </p:grpSpPr>
          <p:sp>
            <p:nvSpPr>
              <p:cNvPr id="199" name="Curved Left Arrow 198"/>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Curved Left Arrow 199"/>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1" name="Group 200"/>
            <p:cNvGrpSpPr/>
            <p:nvPr/>
          </p:nvGrpSpPr>
          <p:grpSpPr>
            <a:xfrm rot="5400000">
              <a:off x="6858000" y="3596640"/>
              <a:ext cx="365760" cy="365760"/>
              <a:chOff x="7295148" y="381000"/>
              <a:chExt cx="477252" cy="568692"/>
            </a:xfrm>
          </p:grpSpPr>
          <p:sp>
            <p:nvSpPr>
              <p:cNvPr id="202" name="Curved Left Arrow 201"/>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3" name="Curved Left Arrow 202"/>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4" name="Group 203"/>
            <p:cNvGrpSpPr/>
            <p:nvPr/>
          </p:nvGrpSpPr>
          <p:grpSpPr>
            <a:xfrm rot="5400000">
              <a:off x="5832144" y="3547736"/>
              <a:ext cx="365760" cy="365760"/>
              <a:chOff x="7295148" y="381000"/>
              <a:chExt cx="477252" cy="568692"/>
            </a:xfrm>
          </p:grpSpPr>
          <p:sp>
            <p:nvSpPr>
              <p:cNvPr id="205" name="Curved Left Arrow 204"/>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Curved Left Arrow 205"/>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7" name="Group 206"/>
            <p:cNvGrpSpPr/>
            <p:nvPr/>
          </p:nvGrpSpPr>
          <p:grpSpPr>
            <a:xfrm rot="5400000">
              <a:off x="4544704" y="2286000"/>
              <a:ext cx="365760" cy="365760"/>
              <a:chOff x="7295148" y="381000"/>
              <a:chExt cx="477252" cy="568692"/>
            </a:xfrm>
          </p:grpSpPr>
          <p:sp>
            <p:nvSpPr>
              <p:cNvPr id="208" name="Curved Left Arrow 207"/>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Curved Left Arrow 208"/>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0" name="Group 209"/>
            <p:cNvGrpSpPr/>
            <p:nvPr/>
          </p:nvGrpSpPr>
          <p:grpSpPr>
            <a:xfrm rot="5400000">
              <a:off x="5818496" y="1082040"/>
              <a:ext cx="365760" cy="365760"/>
              <a:chOff x="7295148" y="381000"/>
              <a:chExt cx="477252" cy="568692"/>
            </a:xfrm>
          </p:grpSpPr>
          <p:sp>
            <p:nvSpPr>
              <p:cNvPr id="211" name="Curved Left Arrow 210"/>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Curved Left Arrow 211"/>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79" name="Frame 178"/>
          <p:cNvSpPr/>
          <p:nvPr/>
        </p:nvSpPr>
        <p:spPr>
          <a:xfrm>
            <a:off x="0" y="11373"/>
            <a:ext cx="9144000" cy="6858000"/>
          </a:xfrm>
          <a:prstGeom prst="frame">
            <a:avLst>
              <a:gd name="adj1" fmla="val 1979"/>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TextBox 214"/>
          <p:cNvSpPr txBox="1"/>
          <p:nvPr/>
        </p:nvSpPr>
        <p:spPr>
          <a:xfrm>
            <a:off x="464677" y="304800"/>
            <a:ext cx="8222123" cy="707886"/>
          </a:xfrm>
          <a:prstGeom prst="rect">
            <a:avLst/>
          </a:prstGeom>
          <a:solidFill>
            <a:schemeClr val="tx2">
              <a:lumMod val="40000"/>
              <a:lumOff val="60000"/>
            </a:schemeClr>
          </a:solidFill>
          <a:ln>
            <a:noFill/>
          </a:ln>
          <a:scene3d>
            <a:camera prst="orthographicFront"/>
            <a:lightRig rig="threePt" dir="t"/>
          </a:scene3d>
          <a:sp3d>
            <a:bevelT/>
          </a:sp3d>
        </p:spPr>
        <p:txBody>
          <a:bodyPr wrap="none" rtlCol="0">
            <a:spAutoFit/>
          </a:bodyPr>
          <a:lstStyle/>
          <a:p>
            <a:r>
              <a:rPr lang="en-US" sz="4000" spc="-150" dirty="0" smtClean="0">
                <a:latin typeface="Arial" pitchFamily="34" charset="0"/>
                <a:cs typeface="Arial" pitchFamily="34" charset="0"/>
              </a:rPr>
              <a:t>p-</a:t>
            </a:r>
            <a:r>
              <a:rPr lang="en-US" sz="4000" spc="-150" dirty="0" err="1" smtClean="0">
                <a:latin typeface="NikoshBAN" pitchFamily="2" charset="0"/>
                <a:cs typeface="NikoshBAN" pitchFamily="2" charset="0"/>
              </a:rPr>
              <a:t>টাইপ</a:t>
            </a:r>
            <a:r>
              <a:rPr lang="en-US" sz="4000" spc="-150" dirty="0" smtClean="0">
                <a:latin typeface="NikoshBAN" pitchFamily="2" charset="0"/>
                <a:cs typeface="NikoshBAN" pitchFamily="2" charset="0"/>
              </a:rPr>
              <a:t> অর্ধপরিবাহী</a:t>
            </a:r>
            <a:r>
              <a:rPr lang="en-US" sz="4000" spc="-150" dirty="0" smtClean="0">
                <a:latin typeface="Arial" pitchFamily="34" charset="0"/>
                <a:cs typeface="Arial" pitchFamily="34" charset="0"/>
              </a:rPr>
              <a:t> (p-type Semiconductor)</a:t>
            </a:r>
            <a:endParaRPr lang="en-US" sz="4000" spc="-150" dirty="0">
              <a:latin typeface="Arial" pitchFamily="34" charset="0"/>
              <a:cs typeface="Arial" pitchFamily="34" charset="0"/>
            </a:endParaRPr>
          </a:p>
        </p:txBody>
      </p:sp>
      <p:grpSp>
        <p:nvGrpSpPr>
          <p:cNvPr id="233" name="Group 232"/>
          <p:cNvGrpSpPr/>
          <p:nvPr/>
        </p:nvGrpSpPr>
        <p:grpSpPr>
          <a:xfrm>
            <a:off x="5334000" y="1828800"/>
            <a:ext cx="2590800" cy="2590800"/>
            <a:chOff x="5334000" y="1828800"/>
            <a:chExt cx="2590800" cy="2590800"/>
          </a:xfrm>
        </p:grpSpPr>
        <p:pic>
          <p:nvPicPr>
            <p:cNvPr id="227" name="Picture 226" descr="2000px-Electron_shell_005_Boron_-_no_label.svg.png"/>
            <p:cNvPicPr>
              <a:picLocks noChangeAspect="1"/>
            </p:cNvPicPr>
            <p:nvPr/>
          </p:nvPicPr>
          <p:blipFill>
            <a:blip r:embed="rId5" cstate="print"/>
            <a:stretch>
              <a:fillRect/>
            </a:stretch>
          </p:blipFill>
          <p:spPr>
            <a:xfrm>
              <a:off x="5334000" y="1828800"/>
              <a:ext cx="2590800" cy="2590800"/>
            </a:xfrm>
            <a:prstGeom prst="rect">
              <a:avLst/>
            </a:prstGeom>
          </p:spPr>
        </p:pic>
        <p:sp>
          <p:nvSpPr>
            <p:cNvPr id="228" name="Oval 227"/>
            <p:cNvSpPr/>
            <p:nvPr/>
          </p:nvSpPr>
          <p:spPr>
            <a:xfrm flipH="1">
              <a:off x="7354634" y="3468434"/>
              <a:ext cx="341566" cy="341570"/>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Oval 228"/>
            <p:cNvSpPr/>
            <p:nvPr/>
          </p:nvSpPr>
          <p:spPr>
            <a:xfrm flipH="1">
              <a:off x="5486400" y="3429000"/>
              <a:ext cx="341566" cy="341570"/>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Oval 229"/>
            <p:cNvSpPr/>
            <p:nvPr/>
          </p:nvSpPr>
          <p:spPr>
            <a:xfrm flipH="1">
              <a:off x="6477000" y="1905000"/>
              <a:ext cx="341566" cy="341570"/>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 name="Oval 230"/>
            <p:cNvSpPr/>
            <p:nvPr/>
          </p:nvSpPr>
          <p:spPr>
            <a:xfrm flipH="1">
              <a:off x="6477000" y="2209800"/>
              <a:ext cx="341566" cy="341570"/>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Oval 231"/>
            <p:cNvSpPr/>
            <p:nvPr/>
          </p:nvSpPr>
          <p:spPr>
            <a:xfrm flipH="1">
              <a:off x="6477000" y="3657600"/>
              <a:ext cx="341566" cy="341570"/>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4" name="TextBox 233"/>
          <p:cNvSpPr txBox="1"/>
          <p:nvPr/>
        </p:nvSpPr>
        <p:spPr>
          <a:xfrm>
            <a:off x="4724400" y="2514600"/>
            <a:ext cx="696024" cy="1323439"/>
          </a:xfrm>
          <a:prstGeom prst="rect">
            <a:avLst/>
          </a:prstGeom>
          <a:noFill/>
        </p:spPr>
        <p:txBody>
          <a:bodyPr wrap="none" rtlCol="0">
            <a:spAutoFit/>
          </a:bodyPr>
          <a:lstStyle/>
          <a:p>
            <a:r>
              <a:rPr lang="en-US" sz="8000" b="1" dirty="0" smtClean="0"/>
              <a:t>+</a:t>
            </a:r>
            <a:endParaRPr lang="en-US" sz="8000" b="1" dirty="0"/>
          </a:p>
        </p:txBody>
      </p:sp>
      <p:graphicFrame>
        <p:nvGraphicFramePr>
          <p:cNvPr id="182" name="Object 181">
            <a:hlinkClick r:id="" action="ppaction://ole?verb=0"/>
          </p:cNvPr>
          <p:cNvGraphicFramePr>
            <a:graphicFrameLocks noChangeAspect="1"/>
          </p:cNvGraphicFramePr>
          <p:nvPr/>
        </p:nvGraphicFramePr>
        <p:xfrm>
          <a:off x="6096000" y="4724400"/>
          <a:ext cx="1752600" cy="1478756"/>
        </p:xfrm>
        <a:graphic>
          <a:graphicData uri="http://schemas.openxmlformats.org/presentationml/2006/ole">
            <p:oleObj spid="_x0000_s1026" name="Presentation" showAsIcon="1" r:id="rId6" imgW="914400" imgH="771480" progId="PowerPoint.Show.12">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4"/>
                                        </p:tgtEl>
                                        <p:attrNameLst>
                                          <p:attrName>style.visibility</p:attrName>
                                        </p:attrNameLst>
                                      </p:cBhvr>
                                      <p:to>
                                        <p:strVal val="hidden"/>
                                      </p:to>
                                    </p:set>
                                  </p:childTnLst>
                                </p:cTn>
                              </p:par>
                              <p:par>
                                <p:cTn id="7" presetID="53" presetClass="entr" presetSubtype="0" fill="hold" nodeType="withEffect">
                                  <p:stCondLst>
                                    <p:cond delay="0"/>
                                  </p:stCondLst>
                                  <p:childTnLst>
                                    <p:set>
                                      <p:cBhvr>
                                        <p:cTn id="8" dur="1" fill="hold">
                                          <p:stCondLst>
                                            <p:cond delay="0"/>
                                          </p:stCondLst>
                                        </p:cTn>
                                        <p:tgtEl>
                                          <p:spTgt spid="213"/>
                                        </p:tgtEl>
                                        <p:attrNameLst>
                                          <p:attrName>style.visibility</p:attrName>
                                        </p:attrNameLst>
                                      </p:cBhvr>
                                      <p:to>
                                        <p:strVal val="visible"/>
                                      </p:to>
                                    </p:set>
                                    <p:anim calcmode="lin" valueType="num">
                                      <p:cBhvr>
                                        <p:cTn id="9" dur="500" fill="hold"/>
                                        <p:tgtEl>
                                          <p:spTgt spid="213"/>
                                        </p:tgtEl>
                                        <p:attrNameLst>
                                          <p:attrName>ppt_w</p:attrName>
                                        </p:attrNameLst>
                                      </p:cBhvr>
                                      <p:tavLst>
                                        <p:tav tm="0">
                                          <p:val>
                                            <p:fltVal val="0"/>
                                          </p:val>
                                        </p:tav>
                                        <p:tav tm="100000">
                                          <p:val>
                                            <p:strVal val="#ppt_w"/>
                                          </p:val>
                                        </p:tav>
                                      </p:tavLst>
                                    </p:anim>
                                    <p:anim calcmode="lin" valueType="num">
                                      <p:cBhvr>
                                        <p:cTn id="10" dur="500" fill="hold"/>
                                        <p:tgtEl>
                                          <p:spTgt spid="213"/>
                                        </p:tgtEl>
                                        <p:attrNameLst>
                                          <p:attrName>ppt_h</p:attrName>
                                        </p:attrNameLst>
                                      </p:cBhvr>
                                      <p:tavLst>
                                        <p:tav tm="0">
                                          <p:val>
                                            <p:fltVal val="0"/>
                                          </p:val>
                                        </p:tav>
                                        <p:tav tm="100000">
                                          <p:val>
                                            <p:strVal val="#ppt_h"/>
                                          </p:val>
                                        </p:tav>
                                      </p:tavLst>
                                    </p:anim>
                                    <p:animEffect transition="in" filter="fade">
                                      <p:cBhvr>
                                        <p:cTn id="11" dur="500"/>
                                        <p:tgtEl>
                                          <p:spTgt spid="213"/>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2" fill="hold" grpId="0" nodeType="clickEffect">
                                  <p:stCondLst>
                                    <p:cond delay="0"/>
                                  </p:stCondLst>
                                  <p:childTnLst>
                                    <p:set>
                                      <p:cBhvr>
                                        <p:cTn id="15" dur="1" fill="hold">
                                          <p:stCondLst>
                                            <p:cond delay="0"/>
                                          </p:stCondLst>
                                        </p:cTn>
                                        <p:tgtEl>
                                          <p:spTgt spid="234"/>
                                        </p:tgtEl>
                                        <p:attrNameLst>
                                          <p:attrName>style.visibility</p:attrName>
                                        </p:attrNameLst>
                                      </p:cBhvr>
                                      <p:to>
                                        <p:strVal val="visible"/>
                                      </p:to>
                                    </p:set>
                                    <p:animEffect transition="in" filter="slide(fromRight)">
                                      <p:cBhvr>
                                        <p:cTn id="16" dur="500"/>
                                        <p:tgtEl>
                                          <p:spTgt spid="23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2" fill="hold" nodeType="clickEffect">
                                  <p:stCondLst>
                                    <p:cond delay="0"/>
                                  </p:stCondLst>
                                  <p:childTnLst>
                                    <p:set>
                                      <p:cBhvr>
                                        <p:cTn id="20" dur="1" fill="hold">
                                          <p:stCondLst>
                                            <p:cond delay="0"/>
                                          </p:stCondLst>
                                        </p:cTn>
                                        <p:tgtEl>
                                          <p:spTgt spid="233"/>
                                        </p:tgtEl>
                                        <p:attrNameLst>
                                          <p:attrName>style.visibility</p:attrName>
                                        </p:attrNameLst>
                                      </p:cBhvr>
                                      <p:to>
                                        <p:strVal val="visible"/>
                                      </p:to>
                                    </p:set>
                                    <p:animEffect transition="in" filter="slide(fromRight)">
                                      <p:cBhvr>
                                        <p:cTn id="21" dur="500"/>
                                        <p:tgtEl>
                                          <p:spTgt spid="233"/>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215"/>
                                        </p:tgtEl>
                                        <p:attrNameLst>
                                          <p:attrName>style.visibility</p:attrName>
                                        </p:attrNameLst>
                                      </p:cBhvr>
                                      <p:to>
                                        <p:strVal val="visible"/>
                                      </p:to>
                                    </p:set>
                                    <p:anim calcmode="lin" valueType="num">
                                      <p:cBhvr>
                                        <p:cTn id="26" dur="500" fill="hold"/>
                                        <p:tgtEl>
                                          <p:spTgt spid="215"/>
                                        </p:tgtEl>
                                        <p:attrNameLst>
                                          <p:attrName>ppt_w</p:attrName>
                                        </p:attrNameLst>
                                      </p:cBhvr>
                                      <p:tavLst>
                                        <p:tav tm="0">
                                          <p:val>
                                            <p:fltVal val="0"/>
                                          </p:val>
                                        </p:tav>
                                        <p:tav tm="100000">
                                          <p:val>
                                            <p:strVal val="#ppt_w"/>
                                          </p:val>
                                        </p:tav>
                                      </p:tavLst>
                                    </p:anim>
                                    <p:anim calcmode="lin" valueType="num">
                                      <p:cBhvr>
                                        <p:cTn id="27" dur="500" fill="hold"/>
                                        <p:tgtEl>
                                          <p:spTgt spid="2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3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2021</TotalTime>
  <Words>1256</Words>
  <Application>Microsoft Office PowerPoint</Application>
  <PresentationFormat>On-screen Show (4:3)</PresentationFormat>
  <Paragraphs>164</Paragraphs>
  <Slides>23</Slides>
  <Notes>17</Notes>
  <HiddenSlides>1</HiddenSlides>
  <MMClips>1</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27" baseType="lpstr">
      <vt:lpstr>Office Theme</vt:lpstr>
      <vt:lpstr>1_Office Theme</vt:lpstr>
      <vt:lpstr>2_Office Theme</vt:lpstr>
      <vt:lpstr>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Doel</cp:lastModifiedBy>
  <cp:revision>595</cp:revision>
  <dcterms:created xsi:type="dcterms:W3CDTF">2012-11-15T01:37:11Z</dcterms:created>
  <dcterms:modified xsi:type="dcterms:W3CDTF">2016-08-09T14:27:15Z</dcterms:modified>
</cp:coreProperties>
</file>